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6"/>
  </p:notesMasterIdLst>
  <p:sldIdLst>
    <p:sldId id="256" r:id="rId2"/>
    <p:sldId id="257" r:id="rId3"/>
    <p:sldId id="290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301" r:id="rId30"/>
    <p:sldId id="302" r:id="rId31"/>
    <p:sldId id="303" r:id="rId32"/>
    <p:sldId id="304" r:id="rId33"/>
    <p:sldId id="305" r:id="rId34"/>
    <p:sldId id="306" r:id="rId35"/>
    <p:sldId id="284" r:id="rId36"/>
    <p:sldId id="307" r:id="rId37"/>
    <p:sldId id="285" r:id="rId38"/>
    <p:sldId id="308" r:id="rId39"/>
    <p:sldId id="309" r:id="rId40"/>
    <p:sldId id="310" r:id="rId41"/>
    <p:sldId id="287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286" r:id="rId53"/>
    <p:sldId id="289" r:id="rId54"/>
    <p:sldId id="288" r:id="rId55"/>
  </p:sldIdLst>
  <p:sldSz cx="12192000" cy="6858000"/>
  <p:notesSz cx="6858000" cy="9144000"/>
  <p:embeddedFontLst>
    <p:embeddedFont>
      <p:font typeface="Raleway Medium" panose="020B0604020202020204" charset="-52"/>
      <p:regular r:id="rId57"/>
      <p:bold r:id="rId58"/>
      <p:italic r:id="rId59"/>
      <p:boldItalic r:id="rId60"/>
    </p:embeddedFont>
    <p:embeddedFont>
      <p:font typeface="Raleway" panose="020B0604020202020204" charset="-52"/>
      <p:regular r:id="rId61"/>
      <p:bold r:id="rId62"/>
      <p:italic r:id="rId63"/>
      <p:boldItalic r:id="rId64"/>
    </p:embeddedFont>
    <p:embeddedFont>
      <p:font typeface="Calibri" panose="020F0502020204030204" pitchFamily="34" charset="0"/>
      <p:regular r:id="rId65"/>
      <p:bold r:id="rId66"/>
      <p:italic r:id="rId67"/>
      <p:boldItalic r:id="rId6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3453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0" roundtripDataSignature="AMtx7mgowP99oR2A2P3jFj4TaqJ+rc2hx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990E"/>
    <a:srgbClr val="00732F"/>
    <a:srgbClr val="7134BC"/>
    <a:srgbClr val="D64815"/>
    <a:srgbClr val="A08209"/>
    <a:srgbClr val="008D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48DE842-0DCF-44B2-90E3-A4E7FDBB726B}">
  <a:tblStyle styleId="{848DE842-0DCF-44B2-90E3-A4E7FDBB726B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 b="off" i="off"/>
      <a:tcStyle>
        <a:tcBdr/>
        <a:fill>
          <a:solidFill>
            <a:srgbClr val="CDD4E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D4E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20"/>
      </p:cViewPr>
      <p:guideLst>
        <p:guide orient="horz" pos="2160"/>
        <p:guide pos="3840"/>
        <p:guide orient="horz" pos="345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7.fntdata"/><Relationship Id="rId68" Type="http://schemas.openxmlformats.org/officeDocument/2006/relationships/font" Target="fonts/font12.fntdata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66" Type="http://schemas.openxmlformats.org/officeDocument/2006/relationships/font" Target="fonts/font10.fntdata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61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65" Type="http://schemas.openxmlformats.org/officeDocument/2006/relationships/font" Target="fonts/font9.fntdata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64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Relationship Id="rId67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6.fntdata"/><Relationship Id="rId7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ru-RU" sz="2800" dirty="0">
                <a:solidFill>
                  <a:schemeClr val="tx1"/>
                </a:solidFill>
              </a:rPr>
              <a:t>ИТОГИ олимпиады </a:t>
            </a:r>
            <a:r>
              <a:rPr lang="ru-RU" sz="2800" dirty="0">
                <a:solidFill>
                  <a:srgbClr val="8A990E"/>
                </a:solidFill>
              </a:rPr>
              <a:t>«Сурские ласточки»,</a:t>
            </a:r>
          </a:p>
          <a:p>
            <a:pPr>
              <a:defRPr/>
            </a:pPr>
            <a:r>
              <a:rPr lang="ru-RU" sz="2800" dirty="0">
                <a:solidFill>
                  <a:schemeClr val="tx1"/>
                </a:solidFill>
              </a:rPr>
              <a:t>% выполнения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1066760327754439E-2"/>
          <c:y val="0.1724765518899759"/>
          <c:w val="0.97560690909417902"/>
          <c:h val="0.7378907026395975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% выполнения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008D9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8A19-4C2A-8C4D-D8F7BE4B68F7}"/>
              </c:ext>
            </c:extLst>
          </c:dPt>
          <c:dPt>
            <c:idx val="1"/>
            <c:invertIfNegative val="0"/>
            <c:bubble3D val="0"/>
            <c:spPr>
              <a:solidFill>
                <a:srgbClr val="A0820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8A19-4C2A-8C4D-D8F7BE4B68F7}"/>
              </c:ext>
            </c:extLst>
          </c:dPt>
          <c:dPt>
            <c:idx val="2"/>
            <c:invertIfNegative val="0"/>
            <c:bubble3D val="0"/>
            <c:spPr>
              <a:solidFill>
                <a:srgbClr val="D64815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8A19-4C2A-8C4D-D8F7BE4B68F7}"/>
              </c:ext>
            </c:extLst>
          </c:dPt>
          <c:dPt>
            <c:idx val="3"/>
            <c:invertIfNegative val="0"/>
            <c:bubble3D val="0"/>
            <c:spPr>
              <a:solidFill>
                <a:srgbClr val="7134BC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6-8A19-4C2A-8C4D-D8F7BE4B68F7}"/>
              </c:ext>
            </c:extLst>
          </c:dPt>
          <c:dPt>
            <c:idx val="4"/>
            <c:invertIfNegative val="0"/>
            <c:bubble3D val="0"/>
            <c:spPr>
              <a:solidFill>
                <a:srgbClr val="00732F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8A19-4C2A-8C4D-D8F7BE4B68F7}"/>
              </c:ext>
            </c:extLst>
          </c:dPt>
          <c:dLbls>
            <c:dLbl>
              <c:idx val="2"/>
              <c:layout>
                <c:manualLayout>
                  <c:x val="1.108776859355415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A19-4C2A-8C4D-D8F7BE4B68F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0" i="0" u="none" strike="noStrike" kern="1200" baseline="0">
                    <a:ln>
                      <a:noFill/>
                    </a:ln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функциональная грамотность</c:v>
                </c:pt>
                <c:pt idx="1">
                  <c:v>русский язык</c:v>
                </c:pt>
                <c:pt idx="2">
                  <c:v>литературное чтение</c:v>
                </c:pt>
                <c:pt idx="3">
                  <c:v>математика</c:v>
                </c:pt>
                <c:pt idx="4">
                  <c:v>окружающий мир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68</c:v>
                </c:pt>
                <c:pt idx="1">
                  <c:v>63</c:v>
                </c:pt>
                <c:pt idx="2">
                  <c:v>46.6</c:v>
                </c:pt>
                <c:pt idx="3">
                  <c:v>33</c:v>
                </c:pt>
                <c:pt idx="4">
                  <c:v>13.9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19-4C2A-8C4D-D8F7BE4B68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gapDepth val="55"/>
        <c:shape val="box"/>
        <c:axId val="1836047407"/>
        <c:axId val="1827020815"/>
        <c:axId val="0"/>
      </c:bar3DChart>
      <c:catAx>
        <c:axId val="1836047407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b" anchorCtr="1"/>
          <a:lstStyle/>
          <a:p>
            <a:pPr>
              <a:defRPr sz="1240" b="0" i="0" u="none" strike="noStrike" kern="1200" cap="none" spc="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27020815"/>
        <c:crosses val="autoZero"/>
        <c:auto val="1"/>
        <c:lblAlgn val="ctr"/>
        <c:lblOffset val="100"/>
        <c:noMultiLvlLbl val="0"/>
      </c:catAx>
      <c:valAx>
        <c:axId val="1827020815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minorGridlines>
          <c:spPr>
            <a:ln w="9525" cap="flat" cmpd="sng" algn="ctr">
              <a:noFill/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crossAx val="18360474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4" name="Google Shape;4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6" name="Google Shape;20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4" name="Google Shape;21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2" name="Google Shape;23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1bb769b1ab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1" name="Google Shape;241;g1bb769b1ab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1bb769b1ab0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9" name="Google Shape;249;g1bb769b1ab0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1bb769b1ab0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7" name="Google Shape;257;g1bb769b1ab0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1bb769b1ab0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5" name="Google Shape;265;g1bb769b1ab0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1bb769b1ab0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3" name="Google Shape;273;g1bb769b1ab0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bb769b1ab0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1" name="Google Shape;281;g1bb769b1ab0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1bb769b1ab0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9" name="Google Shape;289;g1bb769b1ab0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1" name="Google Shape;5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1bb769b1ab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97" name="Google Shape;297;g1bb769b1ab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1bb769b1ab0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5" name="Google Shape;305;g1bb769b1ab0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13" name="Google Shape;31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4" name="Google Shape;33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1bbf75c7d5b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2" name="Google Shape;342;g1bbf75c7d5b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1bbf75c7d5b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0" name="Google Shape;350;g1bbf75c7d5b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1bbf75c7d5b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8" name="Google Shape;358;g1bbf75c7d5b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1bbf75c7d5b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66" name="Google Shape;366;g1bbf75c7d5b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1bbf75c7d5b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74" name="Google Shape;374;g1bbf75c7d5b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5505367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546173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872585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5436401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0030836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9381875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8924734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9063255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0045146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519062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8" name="Google Shape;15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9338953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4615907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739474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355904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964702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2699051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9935090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9568871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3208998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238667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6" name="Google Shape;16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186608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2352892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6565617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40" name="Google Shape;44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34" name="Google Shape;43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4" name="Google Shape;17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2" name="Google Shape;18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0" name="Google Shape;19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8" name="Google Shape;19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9_Cox_Template_SlidesMania_1">
  <p:cSld name="0069_Cox_Template_SlidesMania_1">
    <p:bg>
      <p:bgPr>
        <a:solidFill>
          <a:srgbClr val="0070C0"/>
        </a:solidFill>
        <a:effectLst/>
      </p:bgPr>
    </p:bg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2"/>
          <p:cNvSpPr/>
          <p:nvPr/>
        </p:nvSpPr>
        <p:spPr>
          <a:xfrm>
            <a:off x="2165684" y="808522"/>
            <a:ext cx="9682187" cy="5572612"/>
          </a:xfrm>
          <a:custGeom>
            <a:avLst/>
            <a:gdLst/>
            <a:ahLst/>
            <a:cxnLst/>
            <a:rect l="l" t="t" r="r" b="b"/>
            <a:pathLst>
              <a:path w="11493910" h="6007509" extrusionOk="0">
                <a:moveTo>
                  <a:pt x="0" y="0"/>
                </a:moveTo>
                <a:lnTo>
                  <a:pt x="11493910" y="0"/>
                </a:lnTo>
                <a:lnTo>
                  <a:pt x="11159612" y="6007509"/>
                </a:lnTo>
                <a:lnTo>
                  <a:pt x="363793" y="5978013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9;p22"/>
          <p:cNvSpPr/>
          <p:nvPr/>
        </p:nvSpPr>
        <p:spPr>
          <a:xfrm>
            <a:off x="2271562" y="914400"/>
            <a:ext cx="9115228" cy="5650030"/>
          </a:xfrm>
          <a:custGeom>
            <a:avLst/>
            <a:gdLst/>
            <a:ahLst/>
            <a:cxnLst/>
            <a:rect l="l" t="t" r="r" b="b"/>
            <a:pathLst>
              <a:path w="7268855" h="2802193" extrusionOk="0">
                <a:moveTo>
                  <a:pt x="0" y="0"/>
                </a:moveTo>
                <a:lnTo>
                  <a:pt x="473207" y="2802193"/>
                </a:lnTo>
                <a:lnTo>
                  <a:pt x="7220777" y="2538537"/>
                </a:lnTo>
                <a:lnTo>
                  <a:pt x="7268855" y="284317"/>
                </a:lnTo>
                <a:lnTo>
                  <a:pt x="0" y="0"/>
                </a:lnTo>
                <a:close/>
              </a:path>
            </a:pathLst>
          </a:custGeom>
          <a:noFill/>
          <a:ln w="130175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9_Cox_Template_SlidesMania_7">
  <p:cSld name="0069_Cox_Template_SlidesMania_7">
    <p:bg>
      <p:bgPr>
        <a:solidFill>
          <a:srgbClr val="00AB45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/>
          <p:nvPr/>
        </p:nvSpPr>
        <p:spPr>
          <a:xfrm>
            <a:off x="353961" y="373625"/>
            <a:ext cx="11493910" cy="6007509"/>
          </a:xfrm>
          <a:custGeom>
            <a:avLst/>
            <a:gdLst/>
            <a:ahLst/>
            <a:cxnLst/>
            <a:rect l="l" t="t" r="r" b="b"/>
            <a:pathLst>
              <a:path w="11493910" h="6007509" extrusionOk="0">
                <a:moveTo>
                  <a:pt x="0" y="0"/>
                </a:moveTo>
                <a:lnTo>
                  <a:pt x="11493910" y="0"/>
                </a:lnTo>
                <a:lnTo>
                  <a:pt x="11159612" y="6007509"/>
                </a:lnTo>
                <a:lnTo>
                  <a:pt x="363793" y="5978013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6"/>
          <p:cNvSpPr/>
          <p:nvPr/>
        </p:nvSpPr>
        <p:spPr>
          <a:xfrm>
            <a:off x="406397" y="137653"/>
            <a:ext cx="11579125" cy="6499123"/>
          </a:xfrm>
          <a:custGeom>
            <a:avLst/>
            <a:gdLst/>
            <a:ahLst/>
            <a:cxnLst/>
            <a:rect l="l" t="t" r="r" b="b"/>
            <a:pathLst>
              <a:path w="7268855" h="2802193" extrusionOk="0">
                <a:moveTo>
                  <a:pt x="0" y="0"/>
                </a:moveTo>
                <a:lnTo>
                  <a:pt x="473207" y="2802193"/>
                </a:lnTo>
                <a:lnTo>
                  <a:pt x="7179241" y="2784418"/>
                </a:lnTo>
                <a:lnTo>
                  <a:pt x="7268855" y="284317"/>
                </a:lnTo>
                <a:lnTo>
                  <a:pt x="0" y="0"/>
                </a:lnTo>
                <a:close/>
              </a:path>
            </a:pathLst>
          </a:custGeom>
          <a:noFill/>
          <a:ln w="130175" cap="flat" cmpd="sng">
            <a:solidFill>
              <a:srgbClr val="00AB4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7527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9_Cox_Template_SlidesMania_2">
  <p:cSld name="0069_Cox_Template_SlidesMania_2">
    <p:bg>
      <p:bgPr>
        <a:solidFill>
          <a:srgbClr val="F75318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3"/>
          <p:cNvSpPr/>
          <p:nvPr/>
        </p:nvSpPr>
        <p:spPr>
          <a:xfrm>
            <a:off x="353961" y="373625"/>
            <a:ext cx="11493910" cy="6007509"/>
          </a:xfrm>
          <a:custGeom>
            <a:avLst/>
            <a:gdLst/>
            <a:ahLst/>
            <a:cxnLst/>
            <a:rect l="l" t="t" r="r" b="b"/>
            <a:pathLst>
              <a:path w="11493910" h="6007509" extrusionOk="0">
                <a:moveTo>
                  <a:pt x="0" y="0"/>
                </a:moveTo>
                <a:lnTo>
                  <a:pt x="11493910" y="0"/>
                </a:lnTo>
                <a:lnTo>
                  <a:pt x="11159612" y="6007509"/>
                </a:lnTo>
                <a:lnTo>
                  <a:pt x="363793" y="5978013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3"/>
          <p:cNvSpPr/>
          <p:nvPr/>
        </p:nvSpPr>
        <p:spPr>
          <a:xfrm>
            <a:off x="406397" y="137653"/>
            <a:ext cx="11579125" cy="6499123"/>
          </a:xfrm>
          <a:custGeom>
            <a:avLst/>
            <a:gdLst/>
            <a:ahLst/>
            <a:cxnLst/>
            <a:rect l="l" t="t" r="r" b="b"/>
            <a:pathLst>
              <a:path w="7268855" h="2802193" extrusionOk="0">
                <a:moveTo>
                  <a:pt x="0" y="0"/>
                </a:moveTo>
                <a:lnTo>
                  <a:pt x="473207" y="2802193"/>
                </a:lnTo>
                <a:lnTo>
                  <a:pt x="7179241" y="2784418"/>
                </a:lnTo>
                <a:lnTo>
                  <a:pt x="7268855" y="284317"/>
                </a:lnTo>
                <a:lnTo>
                  <a:pt x="0" y="0"/>
                </a:lnTo>
                <a:close/>
              </a:path>
            </a:pathLst>
          </a:custGeom>
          <a:noFill/>
          <a:ln w="130175" cap="flat" cmpd="sng">
            <a:solidFill>
              <a:srgbClr val="F7531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3"/>
          <p:cNvSpPr/>
          <p:nvPr/>
        </p:nvSpPr>
        <p:spPr>
          <a:xfrm>
            <a:off x="885366" y="2078100"/>
            <a:ext cx="1800000" cy="1800000"/>
          </a:xfrm>
          <a:prstGeom prst="ellipse">
            <a:avLst/>
          </a:prstGeom>
          <a:solidFill>
            <a:srgbClr val="B6340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" name="Google Shape;14;p23"/>
          <p:cNvSpPr/>
          <p:nvPr/>
        </p:nvSpPr>
        <p:spPr>
          <a:xfrm>
            <a:off x="2896845" y="2068265"/>
            <a:ext cx="1800000" cy="1800000"/>
          </a:xfrm>
          <a:prstGeom prst="ellipse">
            <a:avLst/>
          </a:prstGeom>
          <a:solidFill>
            <a:srgbClr val="DA3F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" name="Google Shape;15;p23"/>
          <p:cNvSpPr/>
          <p:nvPr/>
        </p:nvSpPr>
        <p:spPr>
          <a:xfrm>
            <a:off x="5087786" y="2068265"/>
            <a:ext cx="1800000" cy="1800000"/>
          </a:xfrm>
          <a:prstGeom prst="ellipse">
            <a:avLst/>
          </a:prstGeom>
          <a:solidFill>
            <a:srgbClr val="F7531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" name="Google Shape;16;p23"/>
          <p:cNvSpPr/>
          <p:nvPr/>
        </p:nvSpPr>
        <p:spPr>
          <a:xfrm>
            <a:off x="7278727" y="2068265"/>
            <a:ext cx="1800000" cy="1800000"/>
          </a:xfrm>
          <a:prstGeom prst="ellipse">
            <a:avLst/>
          </a:prstGeom>
          <a:solidFill>
            <a:srgbClr val="F974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" name="Google Shape;17;p23"/>
          <p:cNvSpPr/>
          <p:nvPr/>
        </p:nvSpPr>
        <p:spPr>
          <a:xfrm>
            <a:off x="9391262" y="2068265"/>
            <a:ext cx="1800000" cy="1800000"/>
          </a:xfrm>
          <a:prstGeom prst="ellipse">
            <a:avLst/>
          </a:prstGeom>
          <a:solidFill>
            <a:srgbClr val="FCB4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9_Cox_Template_SlidesMania_10">
  <p:cSld name="0069_Cox_Template_SlidesMania_10">
    <p:bg>
      <p:bgPr>
        <a:solidFill>
          <a:srgbClr val="7134BC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4"/>
          <p:cNvSpPr/>
          <p:nvPr/>
        </p:nvSpPr>
        <p:spPr>
          <a:xfrm>
            <a:off x="353961" y="373625"/>
            <a:ext cx="11493910" cy="6007509"/>
          </a:xfrm>
          <a:custGeom>
            <a:avLst/>
            <a:gdLst/>
            <a:ahLst/>
            <a:cxnLst/>
            <a:rect l="l" t="t" r="r" b="b"/>
            <a:pathLst>
              <a:path w="11493910" h="6007509" extrusionOk="0">
                <a:moveTo>
                  <a:pt x="0" y="0"/>
                </a:moveTo>
                <a:lnTo>
                  <a:pt x="11493910" y="0"/>
                </a:lnTo>
                <a:lnTo>
                  <a:pt x="11159612" y="6007509"/>
                </a:lnTo>
                <a:lnTo>
                  <a:pt x="363793" y="5978013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4"/>
          <p:cNvSpPr/>
          <p:nvPr/>
        </p:nvSpPr>
        <p:spPr>
          <a:xfrm>
            <a:off x="406397" y="137653"/>
            <a:ext cx="11579125" cy="6499123"/>
          </a:xfrm>
          <a:custGeom>
            <a:avLst/>
            <a:gdLst/>
            <a:ahLst/>
            <a:cxnLst/>
            <a:rect l="l" t="t" r="r" b="b"/>
            <a:pathLst>
              <a:path w="7268855" h="2802193" extrusionOk="0">
                <a:moveTo>
                  <a:pt x="0" y="0"/>
                </a:moveTo>
                <a:lnTo>
                  <a:pt x="473207" y="2802193"/>
                </a:lnTo>
                <a:lnTo>
                  <a:pt x="7179241" y="2784418"/>
                </a:lnTo>
                <a:lnTo>
                  <a:pt x="7268855" y="284317"/>
                </a:lnTo>
                <a:lnTo>
                  <a:pt x="0" y="0"/>
                </a:lnTo>
                <a:close/>
              </a:path>
            </a:pathLst>
          </a:custGeom>
          <a:noFill/>
          <a:ln w="130175" cap="flat" cmpd="sng">
            <a:solidFill>
              <a:srgbClr val="7134BC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9_Cox_Template_SlidesMania_5">
  <p:cSld name="0069_Cox_Template_SlidesMania_5">
    <p:bg>
      <p:bgPr>
        <a:solidFill>
          <a:srgbClr val="EDC00E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5"/>
          <p:cNvSpPr/>
          <p:nvPr/>
        </p:nvSpPr>
        <p:spPr>
          <a:xfrm>
            <a:off x="353961" y="373625"/>
            <a:ext cx="11493910" cy="6007509"/>
          </a:xfrm>
          <a:custGeom>
            <a:avLst/>
            <a:gdLst/>
            <a:ahLst/>
            <a:cxnLst/>
            <a:rect l="l" t="t" r="r" b="b"/>
            <a:pathLst>
              <a:path w="11493910" h="6007509" extrusionOk="0">
                <a:moveTo>
                  <a:pt x="0" y="0"/>
                </a:moveTo>
                <a:lnTo>
                  <a:pt x="11493910" y="0"/>
                </a:lnTo>
                <a:lnTo>
                  <a:pt x="11159612" y="6007509"/>
                </a:lnTo>
                <a:lnTo>
                  <a:pt x="363793" y="5978013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25"/>
          <p:cNvSpPr/>
          <p:nvPr/>
        </p:nvSpPr>
        <p:spPr>
          <a:xfrm>
            <a:off x="406397" y="137653"/>
            <a:ext cx="11579125" cy="6499123"/>
          </a:xfrm>
          <a:custGeom>
            <a:avLst/>
            <a:gdLst/>
            <a:ahLst/>
            <a:cxnLst/>
            <a:rect l="l" t="t" r="r" b="b"/>
            <a:pathLst>
              <a:path w="7268855" h="2802193" extrusionOk="0">
                <a:moveTo>
                  <a:pt x="0" y="0"/>
                </a:moveTo>
                <a:lnTo>
                  <a:pt x="473207" y="2802193"/>
                </a:lnTo>
                <a:lnTo>
                  <a:pt x="7179241" y="2784418"/>
                </a:lnTo>
                <a:lnTo>
                  <a:pt x="7268855" y="284317"/>
                </a:lnTo>
                <a:lnTo>
                  <a:pt x="0" y="0"/>
                </a:lnTo>
                <a:close/>
              </a:path>
            </a:pathLst>
          </a:custGeom>
          <a:noFill/>
          <a:ln w="130175" cap="flat" cmpd="sng">
            <a:solidFill>
              <a:srgbClr val="EDC00E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9_Cox_Template_SlidesMania_3">
  <p:cSld name="0069_Cox_Template_SlidesMania_3">
    <p:bg>
      <p:bgPr>
        <a:solidFill>
          <a:srgbClr val="F75318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6"/>
          <p:cNvSpPr/>
          <p:nvPr/>
        </p:nvSpPr>
        <p:spPr>
          <a:xfrm>
            <a:off x="353961" y="373625"/>
            <a:ext cx="11493910" cy="6007509"/>
          </a:xfrm>
          <a:custGeom>
            <a:avLst/>
            <a:gdLst/>
            <a:ahLst/>
            <a:cxnLst/>
            <a:rect l="l" t="t" r="r" b="b"/>
            <a:pathLst>
              <a:path w="11493910" h="6007509" extrusionOk="0">
                <a:moveTo>
                  <a:pt x="0" y="0"/>
                </a:moveTo>
                <a:lnTo>
                  <a:pt x="11493910" y="0"/>
                </a:lnTo>
                <a:lnTo>
                  <a:pt x="11159612" y="6007509"/>
                </a:lnTo>
                <a:lnTo>
                  <a:pt x="363793" y="5978013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26"/>
          <p:cNvSpPr/>
          <p:nvPr/>
        </p:nvSpPr>
        <p:spPr>
          <a:xfrm>
            <a:off x="406397" y="137653"/>
            <a:ext cx="11579125" cy="6499123"/>
          </a:xfrm>
          <a:custGeom>
            <a:avLst/>
            <a:gdLst/>
            <a:ahLst/>
            <a:cxnLst/>
            <a:rect l="l" t="t" r="r" b="b"/>
            <a:pathLst>
              <a:path w="7268855" h="2802193" extrusionOk="0">
                <a:moveTo>
                  <a:pt x="0" y="0"/>
                </a:moveTo>
                <a:lnTo>
                  <a:pt x="473207" y="2802193"/>
                </a:lnTo>
                <a:lnTo>
                  <a:pt x="7179241" y="2784418"/>
                </a:lnTo>
                <a:lnTo>
                  <a:pt x="7268855" y="284317"/>
                </a:lnTo>
                <a:lnTo>
                  <a:pt x="0" y="0"/>
                </a:lnTo>
                <a:close/>
              </a:path>
            </a:pathLst>
          </a:custGeom>
          <a:noFill/>
          <a:ln w="130175" cap="flat" cmpd="sng">
            <a:solidFill>
              <a:srgbClr val="F7531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9_Cox_Template_SlidesMania_6">
  <p:cSld name="0069_Cox_Template_SlidesMania_6">
    <p:bg>
      <p:bgPr>
        <a:solidFill>
          <a:srgbClr val="C2D613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9"/>
          <p:cNvSpPr/>
          <p:nvPr/>
        </p:nvSpPr>
        <p:spPr>
          <a:xfrm>
            <a:off x="353961" y="373625"/>
            <a:ext cx="11493910" cy="6007509"/>
          </a:xfrm>
          <a:custGeom>
            <a:avLst/>
            <a:gdLst/>
            <a:ahLst/>
            <a:cxnLst/>
            <a:rect l="l" t="t" r="r" b="b"/>
            <a:pathLst>
              <a:path w="11493910" h="6007509" extrusionOk="0">
                <a:moveTo>
                  <a:pt x="0" y="0"/>
                </a:moveTo>
                <a:lnTo>
                  <a:pt x="11493910" y="0"/>
                </a:lnTo>
                <a:lnTo>
                  <a:pt x="11159612" y="6007509"/>
                </a:lnTo>
                <a:lnTo>
                  <a:pt x="363793" y="5978013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9"/>
          <p:cNvSpPr/>
          <p:nvPr/>
        </p:nvSpPr>
        <p:spPr>
          <a:xfrm>
            <a:off x="406397" y="137653"/>
            <a:ext cx="11579125" cy="6499123"/>
          </a:xfrm>
          <a:custGeom>
            <a:avLst/>
            <a:gdLst/>
            <a:ahLst/>
            <a:cxnLst/>
            <a:rect l="l" t="t" r="r" b="b"/>
            <a:pathLst>
              <a:path w="7268855" h="2802193" extrusionOk="0">
                <a:moveTo>
                  <a:pt x="0" y="0"/>
                </a:moveTo>
                <a:lnTo>
                  <a:pt x="473207" y="2802193"/>
                </a:lnTo>
                <a:lnTo>
                  <a:pt x="7179241" y="2784418"/>
                </a:lnTo>
                <a:lnTo>
                  <a:pt x="7268855" y="284317"/>
                </a:lnTo>
                <a:lnTo>
                  <a:pt x="0" y="0"/>
                </a:lnTo>
                <a:close/>
              </a:path>
            </a:pathLst>
          </a:custGeom>
          <a:noFill/>
          <a:ln w="130175" cap="flat" cmpd="sng">
            <a:solidFill>
              <a:srgbClr val="C2D613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9_Cox_Template_SlidesMania_11">
  <p:cSld name="0069_Cox_Template_SlidesMania_11">
    <p:bg>
      <p:bgPr>
        <a:solidFill>
          <a:srgbClr val="F71763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0"/>
          <p:cNvSpPr/>
          <p:nvPr/>
        </p:nvSpPr>
        <p:spPr>
          <a:xfrm>
            <a:off x="353961" y="373625"/>
            <a:ext cx="11493910" cy="6007509"/>
          </a:xfrm>
          <a:custGeom>
            <a:avLst/>
            <a:gdLst/>
            <a:ahLst/>
            <a:cxnLst/>
            <a:rect l="l" t="t" r="r" b="b"/>
            <a:pathLst>
              <a:path w="11493910" h="6007509" extrusionOk="0">
                <a:moveTo>
                  <a:pt x="0" y="0"/>
                </a:moveTo>
                <a:lnTo>
                  <a:pt x="11493910" y="0"/>
                </a:lnTo>
                <a:lnTo>
                  <a:pt x="11159612" y="6007509"/>
                </a:lnTo>
                <a:lnTo>
                  <a:pt x="363793" y="5978013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30"/>
          <p:cNvSpPr/>
          <p:nvPr/>
        </p:nvSpPr>
        <p:spPr>
          <a:xfrm>
            <a:off x="406397" y="137653"/>
            <a:ext cx="11579125" cy="6499123"/>
          </a:xfrm>
          <a:custGeom>
            <a:avLst/>
            <a:gdLst/>
            <a:ahLst/>
            <a:cxnLst/>
            <a:rect l="l" t="t" r="r" b="b"/>
            <a:pathLst>
              <a:path w="7268855" h="2802193" extrusionOk="0">
                <a:moveTo>
                  <a:pt x="0" y="0"/>
                </a:moveTo>
                <a:lnTo>
                  <a:pt x="473207" y="2802193"/>
                </a:lnTo>
                <a:lnTo>
                  <a:pt x="7179241" y="2784418"/>
                </a:lnTo>
                <a:lnTo>
                  <a:pt x="7268855" y="284317"/>
                </a:lnTo>
                <a:lnTo>
                  <a:pt x="0" y="0"/>
                </a:lnTo>
                <a:close/>
              </a:path>
            </a:pathLst>
          </a:custGeom>
          <a:noFill/>
          <a:ln w="130175" cap="flat" cmpd="sng">
            <a:solidFill>
              <a:srgbClr val="F71763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9_Cox_Template_SlidesMania_8">
  <p:cSld name="0069_Cox_Template_SlidesMania_8">
    <p:bg>
      <p:bgPr>
        <a:solidFill>
          <a:srgbClr val="00AB45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1"/>
          <p:cNvSpPr/>
          <p:nvPr/>
        </p:nvSpPr>
        <p:spPr>
          <a:xfrm>
            <a:off x="353961" y="373625"/>
            <a:ext cx="11493910" cy="6007509"/>
          </a:xfrm>
          <a:custGeom>
            <a:avLst/>
            <a:gdLst/>
            <a:ahLst/>
            <a:cxnLst/>
            <a:rect l="l" t="t" r="r" b="b"/>
            <a:pathLst>
              <a:path w="11493910" h="6007509" extrusionOk="0">
                <a:moveTo>
                  <a:pt x="0" y="0"/>
                </a:moveTo>
                <a:lnTo>
                  <a:pt x="11493910" y="0"/>
                </a:lnTo>
                <a:lnTo>
                  <a:pt x="11159612" y="6007509"/>
                </a:lnTo>
                <a:lnTo>
                  <a:pt x="363793" y="5978013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31"/>
          <p:cNvSpPr/>
          <p:nvPr/>
        </p:nvSpPr>
        <p:spPr>
          <a:xfrm>
            <a:off x="406397" y="137653"/>
            <a:ext cx="11579125" cy="6499123"/>
          </a:xfrm>
          <a:custGeom>
            <a:avLst/>
            <a:gdLst/>
            <a:ahLst/>
            <a:cxnLst/>
            <a:rect l="l" t="t" r="r" b="b"/>
            <a:pathLst>
              <a:path w="7268855" h="2802193" extrusionOk="0">
                <a:moveTo>
                  <a:pt x="0" y="0"/>
                </a:moveTo>
                <a:lnTo>
                  <a:pt x="473207" y="2802193"/>
                </a:lnTo>
                <a:lnTo>
                  <a:pt x="7179241" y="2784418"/>
                </a:lnTo>
                <a:lnTo>
                  <a:pt x="7268855" y="284317"/>
                </a:lnTo>
                <a:lnTo>
                  <a:pt x="0" y="0"/>
                </a:lnTo>
                <a:close/>
              </a:path>
            </a:pathLst>
          </a:custGeom>
          <a:noFill/>
          <a:ln w="130175" cap="flat" cmpd="sng">
            <a:solidFill>
              <a:srgbClr val="00AB4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9_Cox_Template_SlidesMania_9">
  <p:cSld name="0069_Cox_Template_SlidesMania_9">
    <p:bg>
      <p:bgPr>
        <a:solidFill>
          <a:srgbClr val="00B8CF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/>
          <p:nvPr/>
        </p:nvSpPr>
        <p:spPr>
          <a:xfrm>
            <a:off x="353961" y="373625"/>
            <a:ext cx="11493910" cy="6007509"/>
          </a:xfrm>
          <a:custGeom>
            <a:avLst/>
            <a:gdLst/>
            <a:ahLst/>
            <a:cxnLst/>
            <a:rect l="l" t="t" r="r" b="b"/>
            <a:pathLst>
              <a:path w="11493910" h="6007509" extrusionOk="0">
                <a:moveTo>
                  <a:pt x="0" y="0"/>
                </a:moveTo>
                <a:lnTo>
                  <a:pt x="11493910" y="0"/>
                </a:lnTo>
                <a:lnTo>
                  <a:pt x="11159612" y="6007509"/>
                </a:lnTo>
                <a:lnTo>
                  <a:pt x="363793" y="5978013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7"/>
          <p:cNvSpPr/>
          <p:nvPr/>
        </p:nvSpPr>
        <p:spPr>
          <a:xfrm>
            <a:off x="406397" y="137653"/>
            <a:ext cx="11579125" cy="6499123"/>
          </a:xfrm>
          <a:custGeom>
            <a:avLst/>
            <a:gdLst/>
            <a:ahLst/>
            <a:cxnLst/>
            <a:rect l="l" t="t" r="r" b="b"/>
            <a:pathLst>
              <a:path w="7268855" h="2802193" extrusionOk="0">
                <a:moveTo>
                  <a:pt x="0" y="0"/>
                </a:moveTo>
                <a:lnTo>
                  <a:pt x="473207" y="2802193"/>
                </a:lnTo>
                <a:lnTo>
                  <a:pt x="7179241" y="2784418"/>
                </a:lnTo>
                <a:lnTo>
                  <a:pt x="7268855" y="284317"/>
                </a:lnTo>
                <a:lnTo>
                  <a:pt x="0" y="0"/>
                </a:lnTo>
                <a:close/>
              </a:path>
            </a:pathLst>
          </a:custGeom>
          <a:noFill/>
          <a:ln w="130175" cap="flat" cmpd="sng">
            <a:solidFill>
              <a:srgbClr val="00B8C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0891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B7D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1"/>
          <p:cNvSpPr txBox="1"/>
          <p:nvPr/>
        </p:nvSpPr>
        <p:spPr>
          <a:xfrm rot="5400000">
            <a:off x="-1323756" y="5160744"/>
            <a:ext cx="3021011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ГОРОДСКОЙ МЕТОДИЧЕСКИЙ СОВЕТ</a:t>
            </a: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6" r:id="rId6"/>
    <p:sldLayoutId id="2147483657" r:id="rId7"/>
    <p:sldLayoutId id="2147483658" r:id="rId8"/>
    <p:sldLayoutId id="2147483659" r:id="rId9"/>
    <p:sldLayoutId id="214748366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"/>
          <p:cNvSpPr txBox="1"/>
          <p:nvPr/>
        </p:nvSpPr>
        <p:spPr>
          <a:xfrm>
            <a:off x="2675823" y="2110054"/>
            <a:ext cx="8823960" cy="3220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«Анализ выполнения заданий городской олимпиады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младших школьников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«Сурские ласточки»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(декабрь, 2022 год)</a:t>
            </a:r>
            <a:r>
              <a:rPr lang="ru-RU" sz="4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4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1"/>
          <p:cNvSpPr txBox="1"/>
          <p:nvPr/>
        </p:nvSpPr>
        <p:spPr>
          <a:xfrm>
            <a:off x="3642224" y="264214"/>
            <a:ext cx="4907551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НАУЧНО-МЕТОДИЧЕСКИЙ ЦЕНТР Г. ПЕНЗЫ</a:t>
            </a:r>
            <a:endParaRPr sz="1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" name="Google Shape;48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175" y="172275"/>
            <a:ext cx="1685423" cy="1703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0"/>
          <p:cNvSpPr txBox="1"/>
          <p:nvPr/>
        </p:nvSpPr>
        <p:spPr>
          <a:xfrm>
            <a:off x="1012724" y="737727"/>
            <a:ext cx="612699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>
                <a:solidFill>
                  <a:srgbClr val="6E33B7"/>
                </a:solidFill>
                <a:latin typeface="Raleway"/>
                <a:ea typeface="Raleway"/>
                <a:cs typeface="Raleway"/>
                <a:sym typeface="Raleway"/>
              </a:rPr>
              <a:t>МАТЕМАТИКА - 2022</a:t>
            </a:r>
            <a:endParaRPr/>
          </a:p>
        </p:txBody>
      </p:sp>
      <p:graphicFrame>
        <p:nvGraphicFramePr>
          <p:cNvPr id="209" name="Google Shape;209;p10"/>
          <p:cNvGraphicFramePr/>
          <p:nvPr/>
        </p:nvGraphicFramePr>
        <p:xfrm>
          <a:off x="1193533" y="3722561"/>
          <a:ext cx="10231650" cy="1468285"/>
        </p:xfrm>
        <a:graphic>
          <a:graphicData uri="http://schemas.openxmlformats.org/drawingml/2006/table">
            <a:tbl>
              <a:tblPr firstRow="1" bandRow="1">
                <a:noFill/>
                <a:tableStyleId>{848DE842-0DCF-44B2-90E3-A4E7FDBB726B}</a:tableStyleId>
              </a:tblPr>
              <a:tblGrid>
                <a:gridCol w="147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Максимальный балл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Средний балл</a:t>
                      </a:r>
                      <a:endParaRPr sz="18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 выполнения задания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набравших максимальное количество баллов,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не справившихся с заданием,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 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1,1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22 %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 чел., 17 %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39 чел., 72 %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10" name="Google Shape;210;p10"/>
          <p:cNvSpPr txBox="1"/>
          <p:nvPr/>
        </p:nvSpPr>
        <p:spPr>
          <a:xfrm>
            <a:off x="1012724" y="1343978"/>
            <a:ext cx="26256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0" i="0" u="sng" strike="noStrike" cap="none">
                <a:solidFill>
                  <a:srgbClr val="6E33B7"/>
                </a:solidFill>
                <a:latin typeface="Raleway"/>
                <a:ea typeface="Raleway"/>
                <a:cs typeface="Raleway"/>
                <a:sym typeface="Raleway"/>
              </a:rPr>
              <a:t>Задание 7</a:t>
            </a:r>
            <a:endParaRPr/>
          </a:p>
        </p:txBody>
      </p:sp>
      <p:sp>
        <p:nvSpPr>
          <p:cNvPr id="211" name="Google Shape;211;p10"/>
          <p:cNvSpPr txBox="1"/>
          <p:nvPr/>
        </p:nvSpPr>
        <p:spPr>
          <a:xfrm>
            <a:off x="1012724" y="1886938"/>
            <a:ext cx="1055684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Решение задачи (V, t, S)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1"/>
          <p:cNvSpPr/>
          <p:nvPr/>
        </p:nvSpPr>
        <p:spPr>
          <a:xfrm>
            <a:off x="1160979" y="3816929"/>
            <a:ext cx="2377870" cy="835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КОЛИЧЕСТВО участников</a:t>
            </a: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11"/>
          <p:cNvSpPr txBox="1"/>
          <p:nvPr/>
        </p:nvSpPr>
        <p:spPr>
          <a:xfrm>
            <a:off x="1554429" y="5216044"/>
            <a:ext cx="159097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1" i="0" u="none" strike="noStrike" cap="none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5</a:t>
            </a:r>
            <a:r>
              <a:rPr lang="ru-RU" sz="3200" b="1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8</a:t>
            </a:r>
            <a:r>
              <a:rPr lang="ru-RU" sz="3200" b="1" i="0" u="none" strike="noStrike" cap="none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 чел.</a:t>
            </a:r>
            <a:endParaRPr sz="1400" b="1" i="0" u="none" strike="noStrike" cap="none">
              <a:solidFill>
                <a:srgbClr val="A082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11"/>
          <p:cNvSpPr txBox="1"/>
          <p:nvPr/>
        </p:nvSpPr>
        <p:spPr>
          <a:xfrm>
            <a:off x="1012724" y="737727"/>
            <a:ext cx="612699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РУССКИЙ ЯЗЫК - 2022</a:t>
            </a:r>
            <a:endParaRPr/>
          </a:p>
        </p:txBody>
      </p:sp>
      <p:cxnSp>
        <p:nvCxnSpPr>
          <p:cNvPr id="219" name="Google Shape;219;p11"/>
          <p:cNvCxnSpPr/>
          <p:nvPr/>
        </p:nvCxnSpPr>
        <p:spPr>
          <a:xfrm rot="10800000" flipH="1">
            <a:off x="1396181" y="2225582"/>
            <a:ext cx="9082547" cy="2990464"/>
          </a:xfrm>
          <a:prstGeom prst="straightConnector1">
            <a:avLst/>
          </a:prstGeom>
          <a:noFill/>
          <a:ln w="34925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20" name="Google Shape;220;p11"/>
          <p:cNvSpPr/>
          <p:nvPr/>
        </p:nvSpPr>
        <p:spPr>
          <a:xfrm>
            <a:off x="2169914" y="4712601"/>
            <a:ext cx="360000" cy="360000"/>
          </a:xfrm>
          <a:prstGeom prst="ellipse">
            <a:avLst/>
          </a:prstGeom>
          <a:solidFill>
            <a:srgbClr val="EDC00E"/>
          </a:solidFill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21" name="Google Shape;221;p11"/>
          <p:cNvSpPr/>
          <p:nvPr/>
        </p:nvSpPr>
        <p:spPr>
          <a:xfrm>
            <a:off x="4736125" y="3888406"/>
            <a:ext cx="360000" cy="360000"/>
          </a:xfrm>
          <a:prstGeom prst="ellipse">
            <a:avLst/>
          </a:prstGeom>
          <a:solidFill>
            <a:srgbClr val="EDC00E"/>
          </a:solidFill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22" name="Google Shape;222;p11"/>
          <p:cNvSpPr/>
          <p:nvPr/>
        </p:nvSpPr>
        <p:spPr>
          <a:xfrm>
            <a:off x="7452235" y="2980931"/>
            <a:ext cx="360000" cy="360000"/>
          </a:xfrm>
          <a:prstGeom prst="ellipse">
            <a:avLst/>
          </a:prstGeom>
          <a:solidFill>
            <a:srgbClr val="EDC00E"/>
          </a:solidFill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23" name="Google Shape;223;p11"/>
          <p:cNvSpPr/>
          <p:nvPr/>
        </p:nvSpPr>
        <p:spPr>
          <a:xfrm>
            <a:off x="10298728" y="2045582"/>
            <a:ext cx="360000" cy="360000"/>
          </a:xfrm>
          <a:prstGeom prst="ellipse">
            <a:avLst/>
          </a:prstGeom>
          <a:solidFill>
            <a:srgbClr val="EDC00E"/>
          </a:solidFill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24" name="Google Shape;224;p11"/>
          <p:cNvSpPr/>
          <p:nvPr/>
        </p:nvSpPr>
        <p:spPr>
          <a:xfrm>
            <a:off x="3660143" y="2980931"/>
            <a:ext cx="2377870" cy="835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КОЛИЧЕСТВО заданий</a:t>
            </a: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11"/>
          <p:cNvSpPr txBox="1"/>
          <p:nvPr/>
        </p:nvSpPr>
        <p:spPr>
          <a:xfrm>
            <a:off x="3455801" y="4487825"/>
            <a:ext cx="26997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1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10</a:t>
            </a:r>
            <a:r>
              <a:rPr lang="ru-RU" sz="3200" b="1" i="0" u="none" strike="noStrike" cap="none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 заданий</a:t>
            </a:r>
            <a:endParaRPr sz="1400" b="1" i="0" u="none" strike="noStrike" cap="none">
              <a:solidFill>
                <a:srgbClr val="A082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1"/>
          <p:cNvSpPr/>
          <p:nvPr/>
        </p:nvSpPr>
        <p:spPr>
          <a:xfrm>
            <a:off x="6038013" y="1726437"/>
            <a:ext cx="2935881" cy="1339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МАКСИМАЛЬНОЕ количество баллов</a:t>
            </a: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11"/>
          <p:cNvSpPr txBox="1"/>
          <p:nvPr/>
        </p:nvSpPr>
        <p:spPr>
          <a:xfrm>
            <a:off x="6408548" y="3570090"/>
            <a:ext cx="237787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1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43</a:t>
            </a:r>
            <a:r>
              <a:rPr lang="ru-RU" sz="3200" b="1" i="0" u="none" strike="noStrike" cap="none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 балла</a:t>
            </a:r>
            <a:endParaRPr sz="1400" b="1" i="0" u="none" strike="noStrike" cap="none">
              <a:solidFill>
                <a:srgbClr val="A082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11"/>
          <p:cNvSpPr/>
          <p:nvPr/>
        </p:nvSpPr>
        <p:spPr>
          <a:xfrm>
            <a:off x="8892540" y="871650"/>
            <a:ext cx="2935881" cy="1339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%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выполнения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олимпиады</a:t>
            </a: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11"/>
          <p:cNvSpPr txBox="1"/>
          <p:nvPr/>
        </p:nvSpPr>
        <p:spPr>
          <a:xfrm>
            <a:off x="9883886" y="2474540"/>
            <a:ext cx="143227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1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6</a:t>
            </a:r>
            <a:r>
              <a:rPr lang="ru-RU" sz="3200" b="1" i="0" u="none" strike="noStrike" cap="none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3 %</a:t>
            </a:r>
            <a:endParaRPr sz="1400" b="1" i="0" u="none" strike="noStrike" cap="none">
              <a:solidFill>
                <a:srgbClr val="A0820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2"/>
          <p:cNvSpPr txBox="1"/>
          <p:nvPr/>
        </p:nvSpPr>
        <p:spPr>
          <a:xfrm>
            <a:off x="1012724" y="737727"/>
            <a:ext cx="612699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РУССКИЙ ЯЗЫК - 2022</a:t>
            </a:r>
            <a:endParaRPr/>
          </a:p>
        </p:txBody>
      </p:sp>
      <p:graphicFrame>
        <p:nvGraphicFramePr>
          <p:cNvPr id="235" name="Google Shape;235;p12"/>
          <p:cNvGraphicFramePr/>
          <p:nvPr/>
        </p:nvGraphicFramePr>
        <p:xfrm>
          <a:off x="980183" y="3159986"/>
          <a:ext cx="10231650" cy="1468285"/>
        </p:xfrm>
        <a:graphic>
          <a:graphicData uri="http://schemas.openxmlformats.org/drawingml/2006/table">
            <a:tbl>
              <a:tblPr firstRow="1" bandRow="1">
                <a:noFill/>
                <a:tableStyleId>{848DE842-0DCF-44B2-90E3-A4E7FDBB726B}</a:tableStyleId>
              </a:tblPr>
              <a:tblGrid>
                <a:gridCol w="147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Максимальный балл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Средний балл</a:t>
                      </a:r>
                      <a:endParaRPr sz="18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 выполнения задания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набравших максимальное количество баллов,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не справившихся с заданием,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1,</a:t>
                      </a: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71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чел., </a:t>
                      </a: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71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чел., </a:t>
                      </a: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36" name="Google Shape;236;p12"/>
          <p:cNvSpPr txBox="1"/>
          <p:nvPr/>
        </p:nvSpPr>
        <p:spPr>
          <a:xfrm>
            <a:off x="932349" y="1484028"/>
            <a:ext cx="2625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0" i="0" u="sng" strike="noStrike" cap="none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Задание 1</a:t>
            </a:r>
            <a:endParaRPr/>
          </a:p>
        </p:txBody>
      </p:sp>
      <p:sp>
        <p:nvSpPr>
          <p:cNvPr id="237" name="Google Shape;237;p12"/>
          <p:cNvSpPr txBox="1"/>
          <p:nvPr/>
        </p:nvSpPr>
        <p:spPr>
          <a:xfrm>
            <a:off x="1012724" y="1886938"/>
            <a:ext cx="1055684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/>
          </a:p>
        </p:txBody>
      </p:sp>
      <p:sp>
        <p:nvSpPr>
          <p:cNvPr id="238" name="Google Shape;238;p12"/>
          <p:cNvSpPr txBox="1"/>
          <p:nvPr/>
        </p:nvSpPr>
        <p:spPr>
          <a:xfrm>
            <a:off x="1030999" y="2230188"/>
            <a:ext cx="10556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>
                <a:solidFill>
                  <a:schemeClr val="dk1"/>
                </a:solidFill>
              </a:rPr>
              <a:t>Сравнение слов по звуковому составу.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1bb769b1ab0_0_0"/>
          <p:cNvSpPr txBox="1"/>
          <p:nvPr/>
        </p:nvSpPr>
        <p:spPr>
          <a:xfrm>
            <a:off x="1012724" y="737727"/>
            <a:ext cx="61269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РУССКИЙ ЯЗЫК - 2022</a:t>
            </a:r>
            <a:endParaRPr/>
          </a:p>
        </p:txBody>
      </p:sp>
      <p:graphicFrame>
        <p:nvGraphicFramePr>
          <p:cNvPr id="244" name="Google Shape;244;g1bb769b1ab0_0_0"/>
          <p:cNvGraphicFramePr/>
          <p:nvPr>
            <p:extLst>
              <p:ext uri="{D42A27DB-BD31-4B8C-83A1-F6EECF244321}">
                <p14:modId xmlns:p14="http://schemas.microsoft.com/office/powerpoint/2010/main" val="2373339171"/>
              </p:ext>
            </p:extLst>
          </p:nvPr>
        </p:nvGraphicFramePr>
        <p:xfrm>
          <a:off x="1193533" y="3722561"/>
          <a:ext cx="10231650" cy="1468285"/>
        </p:xfrm>
        <a:graphic>
          <a:graphicData uri="http://schemas.openxmlformats.org/drawingml/2006/table">
            <a:tbl>
              <a:tblPr firstRow="1" bandRow="1">
                <a:noFill/>
                <a:tableStyleId>{848DE842-0DCF-44B2-90E3-A4E7FDBB726B}</a:tableStyleId>
              </a:tblPr>
              <a:tblGrid>
                <a:gridCol w="147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Максимальный балл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Средний балл</a:t>
                      </a:r>
                      <a:endParaRPr sz="18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 выполнения задания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набравших максимальное количество баллов,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не справившихся с заданием,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1,</a:t>
                      </a: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62,5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18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чел., </a:t>
                      </a: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53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чел., </a:t>
                      </a: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45" name="Google Shape;245;g1bb769b1ab0_0_0"/>
          <p:cNvSpPr txBox="1"/>
          <p:nvPr/>
        </p:nvSpPr>
        <p:spPr>
          <a:xfrm>
            <a:off x="1012724" y="1343978"/>
            <a:ext cx="2625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0" i="0" u="sng" strike="noStrike" cap="none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Задание </a:t>
            </a:r>
            <a:r>
              <a:rPr lang="ru-RU" sz="2800" u="sng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2</a:t>
            </a:r>
            <a:endParaRPr/>
          </a:p>
        </p:txBody>
      </p:sp>
      <p:sp>
        <p:nvSpPr>
          <p:cNvPr id="246" name="Google Shape;246;g1bb769b1ab0_0_0"/>
          <p:cNvSpPr txBox="1"/>
          <p:nvPr/>
        </p:nvSpPr>
        <p:spPr>
          <a:xfrm>
            <a:off x="1030999" y="2369138"/>
            <a:ext cx="10556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>
                <a:solidFill>
                  <a:schemeClr val="dk1"/>
                </a:solidFill>
              </a:rPr>
              <a:t>Соотношение количества букв и звуков в словах.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1bb769b1ab0_0_11"/>
          <p:cNvSpPr txBox="1"/>
          <p:nvPr/>
        </p:nvSpPr>
        <p:spPr>
          <a:xfrm>
            <a:off x="1012724" y="737727"/>
            <a:ext cx="61269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РУССКИЙ ЯЗЫК - 2022</a:t>
            </a:r>
            <a:endParaRPr/>
          </a:p>
        </p:txBody>
      </p:sp>
      <p:graphicFrame>
        <p:nvGraphicFramePr>
          <p:cNvPr id="252" name="Google Shape;252;g1bb769b1ab0_0_11"/>
          <p:cNvGraphicFramePr/>
          <p:nvPr>
            <p:extLst>
              <p:ext uri="{D42A27DB-BD31-4B8C-83A1-F6EECF244321}">
                <p14:modId xmlns:p14="http://schemas.microsoft.com/office/powerpoint/2010/main" val="3391699087"/>
              </p:ext>
            </p:extLst>
          </p:nvPr>
        </p:nvGraphicFramePr>
        <p:xfrm>
          <a:off x="1193533" y="3722561"/>
          <a:ext cx="10231650" cy="1468285"/>
        </p:xfrm>
        <a:graphic>
          <a:graphicData uri="http://schemas.openxmlformats.org/drawingml/2006/table">
            <a:tbl>
              <a:tblPr firstRow="1" bandRow="1">
                <a:noFill/>
                <a:tableStyleId>{848DE842-0DCF-44B2-90E3-A4E7FDBB726B}</a:tableStyleId>
              </a:tblPr>
              <a:tblGrid>
                <a:gridCol w="147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Максимальный балл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Средний балл</a:t>
                      </a:r>
                      <a:endParaRPr sz="18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 выполнения задания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набравших максимальное количество баллов,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не справившихся с заданием,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ru-RU" sz="24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2,4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79,8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18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33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чел., </a:t>
                      </a: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57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чел., </a:t>
                      </a: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53" name="Google Shape;253;g1bb769b1ab0_0_11"/>
          <p:cNvSpPr txBox="1"/>
          <p:nvPr/>
        </p:nvSpPr>
        <p:spPr>
          <a:xfrm>
            <a:off x="1012724" y="1343978"/>
            <a:ext cx="2625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0" i="0" u="sng" strike="noStrike" cap="none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Задание </a:t>
            </a:r>
            <a:r>
              <a:rPr lang="ru-RU" sz="2800" u="sng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3</a:t>
            </a:r>
            <a:endParaRPr/>
          </a:p>
        </p:txBody>
      </p:sp>
      <p:sp>
        <p:nvSpPr>
          <p:cNvPr id="254" name="Google Shape;254;g1bb769b1ab0_0_11"/>
          <p:cNvSpPr txBox="1"/>
          <p:nvPr/>
        </p:nvSpPr>
        <p:spPr>
          <a:xfrm>
            <a:off x="1030999" y="2369138"/>
            <a:ext cx="10556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dirty="0">
                <a:solidFill>
                  <a:schemeClr val="dk1"/>
                </a:solidFill>
              </a:rPr>
              <a:t>Определение родственных слов, нахождение корня.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1bb769b1ab0_0_19"/>
          <p:cNvSpPr txBox="1"/>
          <p:nvPr/>
        </p:nvSpPr>
        <p:spPr>
          <a:xfrm>
            <a:off x="1012724" y="737727"/>
            <a:ext cx="61269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РУССКИЙ ЯЗЫК - 2022</a:t>
            </a:r>
            <a:endParaRPr/>
          </a:p>
        </p:txBody>
      </p:sp>
      <p:graphicFrame>
        <p:nvGraphicFramePr>
          <p:cNvPr id="260" name="Google Shape;260;g1bb769b1ab0_0_19"/>
          <p:cNvGraphicFramePr/>
          <p:nvPr>
            <p:extLst>
              <p:ext uri="{D42A27DB-BD31-4B8C-83A1-F6EECF244321}">
                <p14:modId xmlns:p14="http://schemas.microsoft.com/office/powerpoint/2010/main" val="3161209654"/>
              </p:ext>
            </p:extLst>
          </p:nvPr>
        </p:nvGraphicFramePr>
        <p:xfrm>
          <a:off x="1193533" y="3722561"/>
          <a:ext cx="10231650" cy="1468285"/>
        </p:xfrm>
        <a:graphic>
          <a:graphicData uri="http://schemas.openxmlformats.org/drawingml/2006/table">
            <a:tbl>
              <a:tblPr firstRow="1" bandRow="1">
                <a:noFill/>
                <a:tableStyleId>{848DE842-0DCF-44B2-90E3-A4E7FDBB726B}</a:tableStyleId>
              </a:tblPr>
              <a:tblGrid>
                <a:gridCol w="147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Максимальный балл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Средний балл</a:t>
                      </a:r>
                      <a:endParaRPr sz="18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 выполнения задания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набравших максимальное количество баллов,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не справившихся с заданием,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2,6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52,9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18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чел., </a:t>
                      </a: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чел., </a:t>
                      </a: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1,7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61" name="Google Shape;261;g1bb769b1ab0_0_19"/>
          <p:cNvSpPr txBox="1"/>
          <p:nvPr/>
        </p:nvSpPr>
        <p:spPr>
          <a:xfrm>
            <a:off x="1012724" y="1343978"/>
            <a:ext cx="2625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0" i="0" u="sng" strike="noStrike" cap="none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Задание </a:t>
            </a:r>
            <a:r>
              <a:rPr lang="ru-RU" sz="2800" u="sng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4</a:t>
            </a:r>
            <a:endParaRPr/>
          </a:p>
        </p:txBody>
      </p:sp>
      <p:sp>
        <p:nvSpPr>
          <p:cNvPr id="262" name="Google Shape;262;g1bb769b1ab0_0_19"/>
          <p:cNvSpPr txBox="1"/>
          <p:nvPr/>
        </p:nvSpPr>
        <p:spPr>
          <a:xfrm>
            <a:off x="1030999" y="2369138"/>
            <a:ext cx="10556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>
                <a:solidFill>
                  <a:schemeClr val="dk1"/>
                </a:solidFill>
              </a:rPr>
              <a:t>Замена фразеологизмов синонимичными глаголами.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1bb769b1ab0_0_28"/>
          <p:cNvSpPr txBox="1"/>
          <p:nvPr/>
        </p:nvSpPr>
        <p:spPr>
          <a:xfrm>
            <a:off x="1012724" y="737727"/>
            <a:ext cx="61269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РУССКИЙ ЯЗЫК - 2022</a:t>
            </a:r>
            <a:endParaRPr/>
          </a:p>
        </p:txBody>
      </p:sp>
      <p:graphicFrame>
        <p:nvGraphicFramePr>
          <p:cNvPr id="268" name="Google Shape;268;g1bb769b1ab0_0_28"/>
          <p:cNvGraphicFramePr/>
          <p:nvPr>
            <p:extLst>
              <p:ext uri="{D42A27DB-BD31-4B8C-83A1-F6EECF244321}">
                <p14:modId xmlns:p14="http://schemas.microsoft.com/office/powerpoint/2010/main" val="707691163"/>
              </p:ext>
            </p:extLst>
          </p:nvPr>
        </p:nvGraphicFramePr>
        <p:xfrm>
          <a:off x="1193533" y="3722561"/>
          <a:ext cx="10231650" cy="1468285"/>
        </p:xfrm>
        <a:graphic>
          <a:graphicData uri="http://schemas.openxmlformats.org/drawingml/2006/table">
            <a:tbl>
              <a:tblPr firstRow="1" bandRow="1">
                <a:noFill/>
                <a:tableStyleId>{848DE842-0DCF-44B2-90E3-A4E7FDBB726B}</a:tableStyleId>
              </a:tblPr>
              <a:tblGrid>
                <a:gridCol w="147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Максимальный балл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Средний балл</a:t>
                      </a:r>
                      <a:endParaRPr sz="18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 выполнения задания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набравших максимальное количество баллов,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не справившихся с заданием,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4,3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61,6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18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чел., </a:t>
                      </a: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32,7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чел., </a:t>
                      </a: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10,3 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69" name="Google Shape;269;g1bb769b1ab0_0_28"/>
          <p:cNvSpPr txBox="1"/>
          <p:nvPr/>
        </p:nvSpPr>
        <p:spPr>
          <a:xfrm>
            <a:off x="1030999" y="1383928"/>
            <a:ext cx="2625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0" i="0" u="sng" strike="noStrike" cap="none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Задание </a:t>
            </a:r>
            <a:r>
              <a:rPr lang="ru-RU" sz="2800" u="sng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5</a:t>
            </a:r>
            <a:endParaRPr/>
          </a:p>
        </p:txBody>
      </p:sp>
      <p:sp>
        <p:nvSpPr>
          <p:cNvPr id="270" name="Google Shape;270;g1bb769b1ab0_0_28"/>
          <p:cNvSpPr txBox="1"/>
          <p:nvPr/>
        </p:nvSpPr>
        <p:spPr>
          <a:xfrm>
            <a:off x="1012724" y="2250831"/>
            <a:ext cx="10575001" cy="76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dirty="0" smtClean="0"/>
              <a:t>Подобрать слова с тремя буквами «о»</a:t>
            </a:r>
            <a:endParaRPr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1bb769b1ab0_0_35"/>
          <p:cNvSpPr txBox="1"/>
          <p:nvPr/>
        </p:nvSpPr>
        <p:spPr>
          <a:xfrm>
            <a:off x="1012724" y="737727"/>
            <a:ext cx="61269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РУССКИЙ ЯЗЫК - 2022</a:t>
            </a:r>
            <a:endParaRPr/>
          </a:p>
        </p:txBody>
      </p:sp>
      <p:graphicFrame>
        <p:nvGraphicFramePr>
          <p:cNvPr id="276" name="Google Shape;276;g1bb769b1ab0_0_35"/>
          <p:cNvGraphicFramePr/>
          <p:nvPr>
            <p:extLst>
              <p:ext uri="{D42A27DB-BD31-4B8C-83A1-F6EECF244321}">
                <p14:modId xmlns:p14="http://schemas.microsoft.com/office/powerpoint/2010/main" val="3298097610"/>
              </p:ext>
            </p:extLst>
          </p:nvPr>
        </p:nvGraphicFramePr>
        <p:xfrm>
          <a:off x="1193533" y="3722561"/>
          <a:ext cx="10231650" cy="1468285"/>
        </p:xfrm>
        <a:graphic>
          <a:graphicData uri="http://schemas.openxmlformats.org/drawingml/2006/table">
            <a:tbl>
              <a:tblPr firstRow="1" bandRow="1">
                <a:noFill/>
                <a:tableStyleId>{848DE842-0DCF-44B2-90E3-A4E7FDBB726B}</a:tableStyleId>
              </a:tblPr>
              <a:tblGrid>
                <a:gridCol w="147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Максимальный балл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Средний балл</a:t>
                      </a:r>
                      <a:endParaRPr sz="18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 выполнения задания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набравших максимальное количество баллов,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не справившихся с заданием,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5,6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79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22 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чел., </a:t>
                      </a: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38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чел., </a:t>
                      </a: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3,4 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77" name="Google Shape;277;g1bb769b1ab0_0_35"/>
          <p:cNvSpPr txBox="1"/>
          <p:nvPr/>
        </p:nvSpPr>
        <p:spPr>
          <a:xfrm>
            <a:off x="1030999" y="1383928"/>
            <a:ext cx="2625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0" i="0" u="sng" strike="noStrike" cap="none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Задание </a:t>
            </a:r>
            <a:r>
              <a:rPr lang="ru-RU" sz="2800" u="sng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6</a:t>
            </a:r>
            <a:endParaRPr/>
          </a:p>
        </p:txBody>
      </p:sp>
      <p:sp>
        <p:nvSpPr>
          <p:cNvPr id="278" name="Google Shape;278;g1bb769b1ab0_0_35"/>
          <p:cNvSpPr txBox="1"/>
          <p:nvPr/>
        </p:nvSpPr>
        <p:spPr>
          <a:xfrm>
            <a:off x="824125" y="2030125"/>
            <a:ext cx="107622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chemeClr val="dk1"/>
                </a:solidFill>
              </a:rPr>
              <a:t>Дополнение предложений однородными членами. Расставление знаков препинания в предложениях с однородными членами.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1bb769b1ab0_0_47"/>
          <p:cNvSpPr txBox="1"/>
          <p:nvPr/>
        </p:nvSpPr>
        <p:spPr>
          <a:xfrm>
            <a:off x="1012724" y="737727"/>
            <a:ext cx="61269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РУССКИЙ ЯЗЫК - 2022</a:t>
            </a:r>
            <a:endParaRPr/>
          </a:p>
        </p:txBody>
      </p:sp>
      <p:graphicFrame>
        <p:nvGraphicFramePr>
          <p:cNvPr id="284" name="Google Shape;284;g1bb769b1ab0_0_47"/>
          <p:cNvGraphicFramePr/>
          <p:nvPr>
            <p:extLst>
              <p:ext uri="{D42A27DB-BD31-4B8C-83A1-F6EECF244321}">
                <p14:modId xmlns:p14="http://schemas.microsoft.com/office/powerpoint/2010/main" val="567915131"/>
              </p:ext>
            </p:extLst>
          </p:nvPr>
        </p:nvGraphicFramePr>
        <p:xfrm>
          <a:off x="1193533" y="3722561"/>
          <a:ext cx="10231650" cy="1468285"/>
        </p:xfrm>
        <a:graphic>
          <a:graphicData uri="http://schemas.openxmlformats.org/drawingml/2006/table">
            <a:tbl>
              <a:tblPr firstRow="1" bandRow="1">
                <a:noFill/>
                <a:tableStyleId>{848DE842-0DCF-44B2-90E3-A4E7FDBB726B}</a:tableStyleId>
              </a:tblPr>
              <a:tblGrid>
                <a:gridCol w="147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Максимальный балл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Средний балл</a:t>
                      </a:r>
                      <a:endParaRPr sz="18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 выполнения задания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набравших максимальное количество баллов,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не справившихся с заданием,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1,3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63,3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18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25 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чел., </a:t>
                      </a: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43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чел., </a:t>
                      </a: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20,7 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85" name="Google Shape;285;g1bb769b1ab0_0_47"/>
          <p:cNvSpPr txBox="1"/>
          <p:nvPr/>
        </p:nvSpPr>
        <p:spPr>
          <a:xfrm>
            <a:off x="1030999" y="1383928"/>
            <a:ext cx="2625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0" i="0" u="sng" strike="noStrike" cap="none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Задание </a:t>
            </a:r>
            <a:r>
              <a:rPr lang="ru-RU" sz="2800" u="sng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7</a:t>
            </a:r>
            <a:endParaRPr/>
          </a:p>
        </p:txBody>
      </p:sp>
      <p:sp>
        <p:nvSpPr>
          <p:cNvPr id="286" name="Google Shape;286;g1bb769b1ab0_0_47"/>
          <p:cNvSpPr txBox="1"/>
          <p:nvPr/>
        </p:nvSpPr>
        <p:spPr>
          <a:xfrm>
            <a:off x="1012725" y="2245438"/>
            <a:ext cx="10762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dk1"/>
                </a:solidFill>
              </a:rPr>
              <a:t>Синтаксис. Составление предложений из слов.</a:t>
            </a:r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1bb769b1ab0_0_55"/>
          <p:cNvSpPr txBox="1"/>
          <p:nvPr/>
        </p:nvSpPr>
        <p:spPr>
          <a:xfrm>
            <a:off x="1012724" y="737727"/>
            <a:ext cx="61269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РУССКИЙ ЯЗЫК - 2022</a:t>
            </a:r>
            <a:endParaRPr/>
          </a:p>
        </p:txBody>
      </p:sp>
      <p:graphicFrame>
        <p:nvGraphicFramePr>
          <p:cNvPr id="292" name="Google Shape;292;g1bb769b1ab0_0_55"/>
          <p:cNvGraphicFramePr/>
          <p:nvPr>
            <p:extLst>
              <p:ext uri="{D42A27DB-BD31-4B8C-83A1-F6EECF244321}">
                <p14:modId xmlns:p14="http://schemas.microsoft.com/office/powerpoint/2010/main" val="2955645995"/>
              </p:ext>
            </p:extLst>
          </p:nvPr>
        </p:nvGraphicFramePr>
        <p:xfrm>
          <a:off x="1193533" y="3722561"/>
          <a:ext cx="10231650" cy="1468285"/>
        </p:xfrm>
        <a:graphic>
          <a:graphicData uri="http://schemas.openxmlformats.org/drawingml/2006/table">
            <a:tbl>
              <a:tblPr firstRow="1" bandRow="1">
                <a:noFill/>
                <a:tableStyleId>{848DE842-0DCF-44B2-90E3-A4E7FDBB726B}</a:tableStyleId>
              </a:tblPr>
              <a:tblGrid>
                <a:gridCol w="147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Максимальный балл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Средний балл</a:t>
                      </a:r>
                      <a:endParaRPr sz="18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 выполнения задания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набравших максимальное количество баллов,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не справившихся с заданием,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1,8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46,1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18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6 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чел., </a:t>
                      </a: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10,3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чел., </a:t>
                      </a: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10,3 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93" name="Google Shape;293;g1bb769b1ab0_0_55"/>
          <p:cNvSpPr txBox="1"/>
          <p:nvPr/>
        </p:nvSpPr>
        <p:spPr>
          <a:xfrm>
            <a:off x="1030999" y="1383928"/>
            <a:ext cx="2625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0" i="0" u="sng" strike="noStrike" cap="none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Задание </a:t>
            </a:r>
            <a:r>
              <a:rPr lang="ru-RU" sz="2800" u="sng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8</a:t>
            </a:r>
            <a:endParaRPr/>
          </a:p>
        </p:txBody>
      </p:sp>
      <p:sp>
        <p:nvSpPr>
          <p:cNvPr id="294" name="Google Shape;294;g1bb769b1ab0_0_55"/>
          <p:cNvSpPr txBox="1"/>
          <p:nvPr/>
        </p:nvSpPr>
        <p:spPr>
          <a:xfrm>
            <a:off x="852000" y="2178463"/>
            <a:ext cx="107622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dk1"/>
                </a:solidFill>
              </a:rPr>
              <a:t>Формирование искомого слова по его значению, форме и количеству букв.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"/>
          <p:cNvSpPr txBox="1"/>
          <p:nvPr/>
        </p:nvSpPr>
        <p:spPr>
          <a:xfrm>
            <a:off x="864819" y="4072372"/>
            <a:ext cx="1973367" cy="355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ru-RU" sz="2000" b="1" i="0" u="none" strike="noStrike" cap="none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МАТЕМАТИКА</a:t>
            </a:r>
            <a:endParaRPr sz="1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54" name="Google Shape;54;p2"/>
          <p:cNvSpPr txBox="1"/>
          <p:nvPr/>
        </p:nvSpPr>
        <p:spPr>
          <a:xfrm>
            <a:off x="1201400" y="1005515"/>
            <a:ext cx="97892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Городская олимпиада </a:t>
            </a:r>
            <a:r>
              <a:rPr lang="ru-RU" sz="3600" b="0" i="0" u="none" strike="noStrike" cap="none">
                <a:solidFill>
                  <a:srgbClr val="F75318"/>
                </a:solidFill>
                <a:latin typeface="Raleway"/>
                <a:ea typeface="Raleway"/>
                <a:cs typeface="Raleway"/>
                <a:sym typeface="Raleway"/>
              </a:rPr>
              <a:t>«Сурские ласточки»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" name="Google Shape;55;p2"/>
          <p:cNvGrpSpPr/>
          <p:nvPr/>
        </p:nvGrpSpPr>
        <p:grpSpPr>
          <a:xfrm>
            <a:off x="9907583" y="2373069"/>
            <a:ext cx="847493" cy="1035003"/>
            <a:chOff x="3086700" y="1180050"/>
            <a:chExt cx="216800" cy="262325"/>
          </a:xfrm>
        </p:grpSpPr>
        <p:sp>
          <p:nvSpPr>
            <p:cNvPr id="56" name="Google Shape;56;p2"/>
            <p:cNvSpPr/>
            <p:nvPr/>
          </p:nvSpPr>
          <p:spPr>
            <a:xfrm>
              <a:off x="3161625" y="1180050"/>
              <a:ext cx="141875" cy="141425"/>
            </a:xfrm>
            <a:custGeom>
              <a:avLst/>
              <a:gdLst/>
              <a:ahLst/>
              <a:cxnLst/>
              <a:rect l="l" t="t" r="r" b="b"/>
              <a:pathLst>
                <a:path w="5675" h="5657" extrusionOk="0">
                  <a:moveTo>
                    <a:pt x="2838" y="1839"/>
                  </a:moveTo>
                  <a:cubicBezTo>
                    <a:pt x="3391" y="1839"/>
                    <a:pt x="3837" y="2285"/>
                    <a:pt x="3837" y="2838"/>
                  </a:cubicBezTo>
                  <a:cubicBezTo>
                    <a:pt x="3837" y="3373"/>
                    <a:pt x="3391" y="3837"/>
                    <a:pt x="2838" y="3837"/>
                  </a:cubicBezTo>
                  <a:cubicBezTo>
                    <a:pt x="2285" y="3837"/>
                    <a:pt x="1839" y="3373"/>
                    <a:pt x="1839" y="2838"/>
                  </a:cubicBezTo>
                  <a:cubicBezTo>
                    <a:pt x="1839" y="2285"/>
                    <a:pt x="2302" y="1839"/>
                    <a:pt x="2838" y="1839"/>
                  </a:cubicBezTo>
                  <a:close/>
                  <a:moveTo>
                    <a:pt x="2499" y="1"/>
                  </a:moveTo>
                  <a:lnTo>
                    <a:pt x="2213" y="590"/>
                  </a:lnTo>
                  <a:cubicBezTo>
                    <a:pt x="2035" y="643"/>
                    <a:pt x="1856" y="697"/>
                    <a:pt x="1696" y="804"/>
                  </a:cubicBezTo>
                  <a:lnTo>
                    <a:pt x="1071" y="590"/>
                  </a:lnTo>
                  <a:lnTo>
                    <a:pt x="590" y="1054"/>
                  </a:lnTo>
                  <a:lnTo>
                    <a:pt x="804" y="1696"/>
                  </a:lnTo>
                  <a:cubicBezTo>
                    <a:pt x="714" y="1856"/>
                    <a:pt x="643" y="2035"/>
                    <a:pt x="590" y="2213"/>
                  </a:cubicBezTo>
                  <a:lnTo>
                    <a:pt x="1" y="2499"/>
                  </a:lnTo>
                  <a:lnTo>
                    <a:pt x="1" y="3159"/>
                  </a:lnTo>
                  <a:lnTo>
                    <a:pt x="590" y="3462"/>
                  </a:lnTo>
                  <a:cubicBezTo>
                    <a:pt x="643" y="3641"/>
                    <a:pt x="714" y="3819"/>
                    <a:pt x="804" y="3980"/>
                  </a:cubicBezTo>
                  <a:lnTo>
                    <a:pt x="590" y="4604"/>
                  </a:lnTo>
                  <a:lnTo>
                    <a:pt x="1053" y="5068"/>
                  </a:lnTo>
                  <a:lnTo>
                    <a:pt x="1678" y="4854"/>
                  </a:lnTo>
                  <a:cubicBezTo>
                    <a:pt x="1839" y="4961"/>
                    <a:pt x="2017" y="5015"/>
                    <a:pt x="2195" y="5068"/>
                  </a:cubicBezTo>
                  <a:lnTo>
                    <a:pt x="2499" y="5657"/>
                  </a:lnTo>
                  <a:lnTo>
                    <a:pt x="3159" y="5657"/>
                  </a:lnTo>
                  <a:lnTo>
                    <a:pt x="3462" y="5068"/>
                  </a:lnTo>
                  <a:cubicBezTo>
                    <a:pt x="3641" y="5015"/>
                    <a:pt x="3819" y="4961"/>
                    <a:pt x="3962" y="4854"/>
                  </a:cubicBezTo>
                  <a:lnTo>
                    <a:pt x="4586" y="5068"/>
                  </a:lnTo>
                  <a:lnTo>
                    <a:pt x="5068" y="4604"/>
                  </a:lnTo>
                  <a:lnTo>
                    <a:pt x="4854" y="3980"/>
                  </a:lnTo>
                  <a:cubicBezTo>
                    <a:pt x="4961" y="3819"/>
                    <a:pt x="5032" y="3623"/>
                    <a:pt x="5086" y="3462"/>
                  </a:cubicBezTo>
                  <a:lnTo>
                    <a:pt x="5675" y="3159"/>
                  </a:lnTo>
                  <a:lnTo>
                    <a:pt x="5675" y="2499"/>
                  </a:lnTo>
                  <a:lnTo>
                    <a:pt x="5086" y="2213"/>
                  </a:lnTo>
                  <a:cubicBezTo>
                    <a:pt x="5032" y="2035"/>
                    <a:pt x="4961" y="1856"/>
                    <a:pt x="4872" y="1696"/>
                  </a:cubicBezTo>
                  <a:lnTo>
                    <a:pt x="5086" y="1054"/>
                  </a:lnTo>
                  <a:lnTo>
                    <a:pt x="4604" y="590"/>
                  </a:lnTo>
                  <a:lnTo>
                    <a:pt x="3980" y="804"/>
                  </a:lnTo>
                  <a:cubicBezTo>
                    <a:pt x="3819" y="697"/>
                    <a:pt x="3658" y="643"/>
                    <a:pt x="3462" y="590"/>
                  </a:cubicBezTo>
                  <a:lnTo>
                    <a:pt x="3177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086700" y="1301400"/>
              <a:ext cx="141425" cy="140975"/>
            </a:xfrm>
            <a:custGeom>
              <a:avLst/>
              <a:gdLst/>
              <a:ahLst/>
              <a:cxnLst/>
              <a:rect l="l" t="t" r="r" b="b"/>
              <a:pathLst>
                <a:path w="5657" h="5639" extrusionOk="0">
                  <a:moveTo>
                    <a:pt x="2837" y="1838"/>
                  </a:moveTo>
                  <a:cubicBezTo>
                    <a:pt x="3390" y="1838"/>
                    <a:pt x="3836" y="2284"/>
                    <a:pt x="3836" y="2819"/>
                  </a:cubicBezTo>
                  <a:cubicBezTo>
                    <a:pt x="3836" y="3372"/>
                    <a:pt x="3390" y="3818"/>
                    <a:pt x="2837" y="3818"/>
                  </a:cubicBezTo>
                  <a:cubicBezTo>
                    <a:pt x="2266" y="3818"/>
                    <a:pt x="1838" y="3372"/>
                    <a:pt x="1838" y="2819"/>
                  </a:cubicBezTo>
                  <a:cubicBezTo>
                    <a:pt x="1838" y="2266"/>
                    <a:pt x="2284" y="1838"/>
                    <a:pt x="2837" y="1838"/>
                  </a:cubicBezTo>
                  <a:close/>
                  <a:moveTo>
                    <a:pt x="2498" y="0"/>
                  </a:moveTo>
                  <a:lnTo>
                    <a:pt x="2195" y="571"/>
                  </a:lnTo>
                  <a:cubicBezTo>
                    <a:pt x="2016" y="624"/>
                    <a:pt x="1838" y="696"/>
                    <a:pt x="1677" y="785"/>
                  </a:cubicBezTo>
                  <a:lnTo>
                    <a:pt x="1053" y="571"/>
                  </a:lnTo>
                  <a:lnTo>
                    <a:pt x="589" y="1035"/>
                  </a:lnTo>
                  <a:lnTo>
                    <a:pt x="785" y="1659"/>
                  </a:lnTo>
                  <a:cubicBezTo>
                    <a:pt x="696" y="1838"/>
                    <a:pt x="642" y="2016"/>
                    <a:pt x="571" y="2195"/>
                  </a:cubicBezTo>
                  <a:lnTo>
                    <a:pt x="0" y="2480"/>
                  </a:lnTo>
                  <a:lnTo>
                    <a:pt x="0" y="3140"/>
                  </a:lnTo>
                  <a:lnTo>
                    <a:pt x="571" y="3426"/>
                  </a:lnTo>
                  <a:cubicBezTo>
                    <a:pt x="642" y="3622"/>
                    <a:pt x="696" y="3800"/>
                    <a:pt x="785" y="3961"/>
                  </a:cubicBezTo>
                  <a:lnTo>
                    <a:pt x="589" y="4586"/>
                  </a:lnTo>
                  <a:lnTo>
                    <a:pt x="1053" y="5049"/>
                  </a:lnTo>
                  <a:lnTo>
                    <a:pt x="1677" y="4853"/>
                  </a:lnTo>
                  <a:cubicBezTo>
                    <a:pt x="1838" y="4942"/>
                    <a:pt x="2016" y="5014"/>
                    <a:pt x="2195" y="5049"/>
                  </a:cubicBezTo>
                  <a:lnTo>
                    <a:pt x="2498" y="5638"/>
                  </a:lnTo>
                  <a:lnTo>
                    <a:pt x="3158" y="5638"/>
                  </a:lnTo>
                  <a:lnTo>
                    <a:pt x="3462" y="5049"/>
                  </a:lnTo>
                  <a:cubicBezTo>
                    <a:pt x="3640" y="5014"/>
                    <a:pt x="3818" y="4942"/>
                    <a:pt x="3979" y="4853"/>
                  </a:cubicBezTo>
                  <a:lnTo>
                    <a:pt x="4604" y="5049"/>
                  </a:lnTo>
                  <a:lnTo>
                    <a:pt x="5067" y="4586"/>
                  </a:lnTo>
                  <a:lnTo>
                    <a:pt x="4853" y="3961"/>
                  </a:lnTo>
                  <a:cubicBezTo>
                    <a:pt x="4960" y="3800"/>
                    <a:pt x="5032" y="3640"/>
                    <a:pt x="5085" y="3444"/>
                  </a:cubicBezTo>
                  <a:lnTo>
                    <a:pt x="5656" y="3158"/>
                  </a:lnTo>
                  <a:lnTo>
                    <a:pt x="5656" y="2498"/>
                  </a:lnTo>
                  <a:lnTo>
                    <a:pt x="5085" y="2195"/>
                  </a:lnTo>
                  <a:cubicBezTo>
                    <a:pt x="5032" y="2016"/>
                    <a:pt x="4960" y="1838"/>
                    <a:pt x="4853" y="1677"/>
                  </a:cubicBezTo>
                  <a:lnTo>
                    <a:pt x="5085" y="1053"/>
                  </a:lnTo>
                  <a:lnTo>
                    <a:pt x="4604" y="571"/>
                  </a:lnTo>
                  <a:lnTo>
                    <a:pt x="3979" y="785"/>
                  </a:lnTo>
                  <a:cubicBezTo>
                    <a:pt x="3818" y="696"/>
                    <a:pt x="3622" y="624"/>
                    <a:pt x="3462" y="571"/>
                  </a:cubicBezTo>
                  <a:lnTo>
                    <a:pt x="315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" name="Google Shape;58;p2"/>
          <p:cNvGrpSpPr/>
          <p:nvPr/>
        </p:nvGrpSpPr>
        <p:grpSpPr>
          <a:xfrm>
            <a:off x="3419565" y="2447736"/>
            <a:ext cx="792013" cy="828970"/>
            <a:chOff x="3508282" y="3810341"/>
            <a:chExt cx="351645" cy="351959"/>
          </a:xfrm>
        </p:grpSpPr>
        <p:sp>
          <p:nvSpPr>
            <p:cNvPr id="59" name="Google Shape;59;p2"/>
            <p:cNvSpPr/>
            <p:nvPr/>
          </p:nvSpPr>
          <p:spPr>
            <a:xfrm>
              <a:off x="3508282" y="3810341"/>
              <a:ext cx="133180" cy="64232"/>
            </a:xfrm>
            <a:custGeom>
              <a:avLst/>
              <a:gdLst/>
              <a:ahLst/>
              <a:cxnLst/>
              <a:rect l="l" t="t" r="r" b="b"/>
              <a:pathLst>
                <a:path w="8895" h="4290" extrusionOk="0">
                  <a:moveTo>
                    <a:pt x="2503" y="1"/>
                  </a:moveTo>
                  <a:cubicBezTo>
                    <a:pt x="1115" y="1"/>
                    <a:pt x="1" y="1115"/>
                    <a:pt x="1" y="2503"/>
                  </a:cubicBezTo>
                  <a:cubicBezTo>
                    <a:pt x="1" y="3491"/>
                    <a:pt x="800" y="4290"/>
                    <a:pt x="1788" y="4290"/>
                  </a:cubicBezTo>
                  <a:cubicBezTo>
                    <a:pt x="2797" y="4290"/>
                    <a:pt x="7191" y="3491"/>
                    <a:pt x="7191" y="2503"/>
                  </a:cubicBezTo>
                  <a:lnTo>
                    <a:pt x="8600" y="2503"/>
                  </a:lnTo>
                  <a:cubicBezTo>
                    <a:pt x="8600" y="1809"/>
                    <a:pt x="8894" y="1178"/>
                    <a:pt x="8432" y="737"/>
                  </a:cubicBezTo>
                  <a:cubicBezTo>
                    <a:pt x="7990" y="274"/>
                    <a:pt x="3197" y="1"/>
                    <a:pt x="2503" y="1"/>
                  </a:cubicBez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535053" y="3847802"/>
              <a:ext cx="58872" cy="26771"/>
            </a:xfrm>
            <a:custGeom>
              <a:avLst/>
              <a:gdLst/>
              <a:ahLst/>
              <a:cxnLst/>
              <a:rect l="l" t="t" r="r" b="b"/>
              <a:pathLst>
                <a:path w="3932" h="1788" extrusionOk="0">
                  <a:moveTo>
                    <a:pt x="1808" y="1"/>
                  </a:moveTo>
                  <a:cubicBezTo>
                    <a:pt x="1808" y="989"/>
                    <a:pt x="1009" y="1788"/>
                    <a:pt x="0" y="1788"/>
                  </a:cubicBezTo>
                  <a:lnTo>
                    <a:pt x="3932" y="1788"/>
                  </a:lnTo>
                  <a:lnTo>
                    <a:pt x="3932" y="1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545743" y="3810341"/>
              <a:ext cx="239261" cy="351959"/>
            </a:xfrm>
            <a:custGeom>
              <a:avLst/>
              <a:gdLst/>
              <a:ahLst/>
              <a:cxnLst/>
              <a:rect l="l" t="t" r="r" b="b"/>
              <a:pathLst>
                <a:path w="15980" h="23507" extrusionOk="0">
                  <a:moveTo>
                    <a:pt x="1" y="1"/>
                  </a:moveTo>
                  <a:cubicBezTo>
                    <a:pt x="653" y="1"/>
                    <a:pt x="1304" y="253"/>
                    <a:pt x="1767" y="737"/>
                  </a:cubicBezTo>
                  <a:cubicBezTo>
                    <a:pt x="1872" y="821"/>
                    <a:pt x="1956" y="926"/>
                    <a:pt x="2040" y="1031"/>
                  </a:cubicBezTo>
                  <a:cubicBezTo>
                    <a:pt x="2335" y="1451"/>
                    <a:pt x="2503" y="1977"/>
                    <a:pt x="2503" y="2503"/>
                  </a:cubicBezTo>
                  <a:lnTo>
                    <a:pt x="2503" y="21004"/>
                  </a:lnTo>
                  <a:cubicBezTo>
                    <a:pt x="2503" y="22371"/>
                    <a:pt x="3617" y="23506"/>
                    <a:pt x="5005" y="23506"/>
                  </a:cubicBezTo>
                  <a:lnTo>
                    <a:pt x="8747" y="23506"/>
                  </a:lnTo>
                  <a:cubicBezTo>
                    <a:pt x="9209" y="23065"/>
                    <a:pt x="11312" y="23212"/>
                    <a:pt x="11312" y="22539"/>
                  </a:cubicBezTo>
                  <a:lnTo>
                    <a:pt x="15979" y="19217"/>
                  </a:lnTo>
                  <a:lnTo>
                    <a:pt x="15979" y="2503"/>
                  </a:lnTo>
                  <a:cubicBezTo>
                    <a:pt x="15979" y="1115"/>
                    <a:pt x="14865" y="1"/>
                    <a:pt x="13477" y="1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3583205" y="4082317"/>
              <a:ext cx="201799" cy="79983"/>
            </a:xfrm>
            <a:custGeom>
              <a:avLst/>
              <a:gdLst/>
              <a:ahLst/>
              <a:cxnLst/>
              <a:rect l="l" t="t" r="r" b="b"/>
              <a:pathLst>
                <a:path w="13478" h="5342" extrusionOk="0">
                  <a:moveTo>
                    <a:pt x="1" y="1"/>
                  </a:moveTo>
                  <a:lnTo>
                    <a:pt x="1" y="2839"/>
                  </a:lnTo>
                  <a:cubicBezTo>
                    <a:pt x="1" y="4206"/>
                    <a:pt x="1115" y="5341"/>
                    <a:pt x="2503" y="5341"/>
                  </a:cubicBezTo>
                  <a:lnTo>
                    <a:pt x="6245" y="5341"/>
                  </a:lnTo>
                  <a:cubicBezTo>
                    <a:pt x="6707" y="4900"/>
                    <a:pt x="8810" y="5047"/>
                    <a:pt x="8810" y="4374"/>
                  </a:cubicBezTo>
                  <a:lnTo>
                    <a:pt x="13477" y="1052"/>
                  </a:lnTo>
                  <a:lnTo>
                    <a:pt x="13477" y="1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3545429" y="3810341"/>
              <a:ext cx="232328" cy="15437"/>
            </a:xfrm>
            <a:custGeom>
              <a:avLst/>
              <a:gdLst/>
              <a:ahLst/>
              <a:cxnLst/>
              <a:rect l="l" t="t" r="r" b="b"/>
              <a:pathLst>
                <a:path w="15517" h="1031" extrusionOk="0">
                  <a:moveTo>
                    <a:pt x="1" y="1"/>
                  </a:moveTo>
                  <a:cubicBezTo>
                    <a:pt x="674" y="1"/>
                    <a:pt x="1304" y="253"/>
                    <a:pt x="1788" y="737"/>
                  </a:cubicBezTo>
                  <a:cubicBezTo>
                    <a:pt x="1872" y="821"/>
                    <a:pt x="1956" y="926"/>
                    <a:pt x="2040" y="1031"/>
                  </a:cubicBezTo>
                  <a:lnTo>
                    <a:pt x="15517" y="1031"/>
                  </a:lnTo>
                  <a:cubicBezTo>
                    <a:pt x="15054" y="379"/>
                    <a:pt x="14297" y="1"/>
                    <a:pt x="13498" y="1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3620666" y="4097753"/>
              <a:ext cx="239261" cy="64546"/>
            </a:xfrm>
            <a:custGeom>
              <a:avLst/>
              <a:gdLst/>
              <a:ahLst/>
              <a:cxnLst/>
              <a:rect l="l" t="t" r="r" b="b"/>
              <a:pathLst>
                <a:path w="15980" h="4311" extrusionOk="0">
                  <a:moveTo>
                    <a:pt x="715" y="0"/>
                  </a:moveTo>
                  <a:cubicBezTo>
                    <a:pt x="1704" y="0"/>
                    <a:pt x="2503" y="820"/>
                    <a:pt x="2503" y="1808"/>
                  </a:cubicBezTo>
                  <a:cubicBezTo>
                    <a:pt x="2503" y="2355"/>
                    <a:pt x="2313" y="2901"/>
                    <a:pt x="1977" y="3343"/>
                  </a:cubicBezTo>
                  <a:cubicBezTo>
                    <a:pt x="1914" y="3406"/>
                    <a:pt x="1851" y="3490"/>
                    <a:pt x="1767" y="3574"/>
                  </a:cubicBezTo>
                  <a:cubicBezTo>
                    <a:pt x="1304" y="4037"/>
                    <a:pt x="673" y="4310"/>
                    <a:pt x="1" y="4310"/>
                  </a:cubicBezTo>
                  <a:lnTo>
                    <a:pt x="13477" y="4310"/>
                  </a:lnTo>
                  <a:cubicBezTo>
                    <a:pt x="14129" y="4310"/>
                    <a:pt x="14760" y="4037"/>
                    <a:pt x="15243" y="3574"/>
                  </a:cubicBezTo>
                  <a:cubicBezTo>
                    <a:pt x="15306" y="3490"/>
                    <a:pt x="15390" y="3406"/>
                    <a:pt x="15454" y="3343"/>
                  </a:cubicBezTo>
                  <a:cubicBezTo>
                    <a:pt x="15790" y="2901"/>
                    <a:pt x="15979" y="2355"/>
                    <a:pt x="15979" y="1808"/>
                  </a:cubicBezTo>
                  <a:cubicBezTo>
                    <a:pt x="15979" y="820"/>
                    <a:pt x="15180" y="21"/>
                    <a:pt x="14192" y="0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3620666" y="4147791"/>
              <a:ext cx="231385" cy="14508"/>
            </a:xfrm>
            <a:custGeom>
              <a:avLst/>
              <a:gdLst/>
              <a:ahLst/>
              <a:cxnLst/>
              <a:rect l="l" t="t" r="r" b="b"/>
              <a:pathLst>
                <a:path w="15454" h="969" extrusionOk="0">
                  <a:moveTo>
                    <a:pt x="1977" y="1"/>
                  </a:moveTo>
                  <a:cubicBezTo>
                    <a:pt x="1914" y="64"/>
                    <a:pt x="1851" y="148"/>
                    <a:pt x="1767" y="232"/>
                  </a:cubicBezTo>
                  <a:cubicBezTo>
                    <a:pt x="1304" y="695"/>
                    <a:pt x="673" y="968"/>
                    <a:pt x="1" y="968"/>
                  </a:cubicBezTo>
                  <a:lnTo>
                    <a:pt x="13477" y="968"/>
                  </a:lnTo>
                  <a:cubicBezTo>
                    <a:pt x="14129" y="968"/>
                    <a:pt x="14760" y="695"/>
                    <a:pt x="15243" y="232"/>
                  </a:cubicBezTo>
                  <a:cubicBezTo>
                    <a:pt x="15306" y="148"/>
                    <a:pt x="15390" y="64"/>
                    <a:pt x="15454" y="1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3604301" y="4097753"/>
              <a:ext cx="53841" cy="27085"/>
            </a:xfrm>
            <a:custGeom>
              <a:avLst/>
              <a:gdLst/>
              <a:ahLst/>
              <a:cxnLst/>
              <a:rect l="l" t="t" r="r" b="b"/>
              <a:pathLst>
                <a:path w="3596" h="1809" extrusionOk="0">
                  <a:moveTo>
                    <a:pt x="1787" y="0"/>
                  </a:moveTo>
                  <a:cubicBezTo>
                    <a:pt x="799" y="0"/>
                    <a:pt x="0" y="820"/>
                    <a:pt x="0" y="1808"/>
                  </a:cubicBezTo>
                  <a:lnTo>
                    <a:pt x="3596" y="1808"/>
                  </a:lnTo>
                  <a:cubicBezTo>
                    <a:pt x="3575" y="820"/>
                    <a:pt x="2776" y="0"/>
                    <a:pt x="1787" y="0"/>
                  </a:cubicBezTo>
                  <a:close/>
                </a:path>
              </a:pathLst>
            </a:custGeom>
            <a:solidFill>
              <a:srgbClr val="E2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3606187" y="3867401"/>
              <a:ext cx="159292" cy="25124"/>
            </a:xfrm>
            <a:custGeom>
              <a:avLst/>
              <a:gdLst/>
              <a:ahLst/>
              <a:cxnLst/>
              <a:rect l="l" t="t" r="r" b="b"/>
              <a:pathLst>
                <a:path w="10639" h="1678" extrusionOk="0">
                  <a:moveTo>
                    <a:pt x="4353" y="0"/>
                  </a:moveTo>
                  <a:cubicBezTo>
                    <a:pt x="3901" y="0"/>
                    <a:pt x="3449" y="195"/>
                    <a:pt x="3133" y="584"/>
                  </a:cubicBezTo>
                  <a:cubicBezTo>
                    <a:pt x="2954" y="836"/>
                    <a:pt x="2681" y="962"/>
                    <a:pt x="2410" y="962"/>
                  </a:cubicBezTo>
                  <a:cubicBezTo>
                    <a:pt x="2140" y="962"/>
                    <a:pt x="1872" y="836"/>
                    <a:pt x="1703" y="584"/>
                  </a:cubicBezTo>
                  <a:cubicBezTo>
                    <a:pt x="1388" y="226"/>
                    <a:pt x="947" y="16"/>
                    <a:pt x="484" y="16"/>
                  </a:cubicBezTo>
                  <a:cubicBezTo>
                    <a:pt x="477" y="16"/>
                    <a:pt x="471" y="16"/>
                    <a:pt x="464" y="16"/>
                  </a:cubicBezTo>
                  <a:cubicBezTo>
                    <a:pt x="1" y="16"/>
                    <a:pt x="7" y="731"/>
                    <a:pt x="484" y="731"/>
                  </a:cubicBezTo>
                  <a:cubicBezTo>
                    <a:pt x="757" y="731"/>
                    <a:pt x="1031" y="878"/>
                    <a:pt x="1199" y="1109"/>
                  </a:cubicBezTo>
                  <a:cubicBezTo>
                    <a:pt x="1514" y="1488"/>
                    <a:pt x="1966" y="1677"/>
                    <a:pt x="2418" y="1677"/>
                  </a:cubicBezTo>
                  <a:cubicBezTo>
                    <a:pt x="2870" y="1677"/>
                    <a:pt x="3322" y="1488"/>
                    <a:pt x="3638" y="1109"/>
                  </a:cubicBezTo>
                  <a:cubicBezTo>
                    <a:pt x="3806" y="857"/>
                    <a:pt x="4079" y="731"/>
                    <a:pt x="4353" y="731"/>
                  </a:cubicBezTo>
                  <a:cubicBezTo>
                    <a:pt x="4626" y="731"/>
                    <a:pt x="4899" y="857"/>
                    <a:pt x="5067" y="1109"/>
                  </a:cubicBezTo>
                  <a:cubicBezTo>
                    <a:pt x="5383" y="1488"/>
                    <a:pt x="5835" y="1677"/>
                    <a:pt x="6287" y="1677"/>
                  </a:cubicBezTo>
                  <a:cubicBezTo>
                    <a:pt x="6739" y="1677"/>
                    <a:pt x="7191" y="1488"/>
                    <a:pt x="7506" y="1109"/>
                  </a:cubicBezTo>
                  <a:cubicBezTo>
                    <a:pt x="7685" y="857"/>
                    <a:pt x="7958" y="731"/>
                    <a:pt x="8229" y="731"/>
                  </a:cubicBezTo>
                  <a:cubicBezTo>
                    <a:pt x="8500" y="731"/>
                    <a:pt x="8768" y="857"/>
                    <a:pt x="8936" y="1109"/>
                  </a:cubicBezTo>
                  <a:cubicBezTo>
                    <a:pt x="9251" y="1467"/>
                    <a:pt x="9693" y="1677"/>
                    <a:pt x="10176" y="1677"/>
                  </a:cubicBezTo>
                  <a:cubicBezTo>
                    <a:pt x="10639" y="1677"/>
                    <a:pt x="10639" y="962"/>
                    <a:pt x="10176" y="962"/>
                  </a:cubicBezTo>
                  <a:cubicBezTo>
                    <a:pt x="9882" y="962"/>
                    <a:pt x="9609" y="815"/>
                    <a:pt x="9461" y="584"/>
                  </a:cubicBezTo>
                  <a:cubicBezTo>
                    <a:pt x="9136" y="195"/>
                    <a:pt x="8678" y="0"/>
                    <a:pt x="8224" y="0"/>
                  </a:cubicBezTo>
                  <a:cubicBezTo>
                    <a:pt x="7769" y="0"/>
                    <a:pt x="7317" y="195"/>
                    <a:pt x="7002" y="584"/>
                  </a:cubicBezTo>
                  <a:cubicBezTo>
                    <a:pt x="6833" y="836"/>
                    <a:pt x="6565" y="962"/>
                    <a:pt x="6295" y="962"/>
                  </a:cubicBezTo>
                  <a:cubicBezTo>
                    <a:pt x="6024" y="962"/>
                    <a:pt x="5751" y="836"/>
                    <a:pt x="5572" y="584"/>
                  </a:cubicBezTo>
                  <a:cubicBezTo>
                    <a:pt x="5257" y="195"/>
                    <a:pt x="4805" y="0"/>
                    <a:pt x="4353" y="0"/>
                  </a:cubicBezTo>
                  <a:close/>
                </a:path>
              </a:pathLst>
            </a:custGeom>
            <a:solidFill>
              <a:srgbClr val="243F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3606187" y="3904159"/>
              <a:ext cx="159292" cy="25184"/>
            </a:xfrm>
            <a:custGeom>
              <a:avLst/>
              <a:gdLst/>
              <a:ahLst/>
              <a:cxnLst/>
              <a:rect l="l" t="t" r="r" b="b"/>
              <a:pathLst>
                <a:path w="10639" h="1682" extrusionOk="0">
                  <a:moveTo>
                    <a:pt x="484" y="0"/>
                  </a:moveTo>
                  <a:cubicBezTo>
                    <a:pt x="1" y="0"/>
                    <a:pt x="1" y="736"/>
                    <a:pt x="484" y="736"/>
                  </a:cubicBezTo>
                  <a:cubicBezTo>
                    <a:pt x="757" y="736"/>
                    <a:pt x="1031" y="883"/>
                    <a:pt x="1199" y="1093"/>
                  </a:cubicBezTo>
                  <a:cubicBezTo>
                    <a:pt x="1514" y="1482"/>
                    <a:pt x="1966" y="1677"/>
                    <a:pt x="2418" y="1677"/>
                  </a:cubicBezTo>
                  <a:cubicBezTo>
                    <a:pt x="2870" y="1677"/>
                    <a:pt x="3322" y="1482"/>
                    <a:pt x="3638" y="1093"/>
                  </a:cubicBezTo>
                  <a:cubicBezTo>
                    <a:pt x="3806" y="852"/>
                    <a:pt x="4079" y="731"/>
                    <a:pt x="4353" y="731"/>
                  </a:cubicBezTo>
                  <a:cubicBezTo>
                    <a:pt x="4626" y="731"/>
                    <a:pt x="4899" y="852"/>
                    <a:pt x="5067" y="1093"/>
                  </a:cubicBezTo>
                  <a:cubicBezTo>
                    <a:pt x="5383" y="1482"/>
                    <a:pt x="5835" y="1677"/>
                    <a:pt x="6287" y="1677"/>
                  </a:cubicBezTo>
                  <a:cubicBezTo>
                    <a:pt x="6739" y="1677"/>
                    <a:pt x="7191" y="1482"/>
                    <a:pt x="7506" y="1093"/>
                  </a:cubicBezTo>
                  <a:cubicBezTo>
                    <a:pt x="7685" y="852"/>
                    <a:pt x="7958" y="731"/>
                    <a:pt x="8229" y="731"/>
                  </a:cubicBezTo>
                  <a:cubicBezTo>
                    <a:pt x="8500" y="731"/>
                    <a:pt x="8768" y="852"/>
                    <a:pt x="8936" y="1093"/>
                  </a:cubicBezTo>
                  <a:cubicBezTo>
                    <a:pt x="9251" y="1472"/>
                    <a:pt x="9693" y="1682"/>
                    <a:pt x="10176" y="1682"/>
                  </a:cubicBezTo>
                  <a:cubicBezTo>
                    <a:pt x="10639" y="1682"/>
                    <a:pt x="10639" y="967"/>
                    <a:pt x="10176" y="967"/>
                  </a:cubicBezTo>
                  <a:cubicBezTo>
                    <a:pt x="9882" y="967"/>
                    <a:pt x="9609" y="820"/>
                    <a:pt x="9461" y="589"/>
                  </a:cubicBezTo>
                  <a:cubicBezTo>
                    <a:pt x="9136" y="200"/>
                    <a:pt x="8678" y="5"/>
                    <a:pt x="8224" y="5"/>
                  </a:cubicBezTo>
                  <a:cubicBezTo>
                    <a:pt x="7769" y="5"/>
                    <a:pt x="7317" y="200"/>
                    <a:pt x="7002" y="589"/>
                  </a:cubicBezTo>
                  <a:cubicBezTo>
                    <a:pt x="6833" y="841"/>
                    <a:pt x="6565" y="967"/>
                    <a:pt x="6295" y="967"/>
                  </a:cubicBezTo>
                  <a:cubicBezTo>
                    <a:pt x="6024" y="967"/>
                    <a:pt x="5751" y="841"/>
                    <a:pt x="5572" y="589"/>
                  </a:cubicBezTo>
                  <a:cubicBezTo>
                    <a:pt x="5257" y="200"/>
                    <a:pt x="4805" y="5"/>
                    <a:pt x="4353" y="5"/>
                  </a:cubicBezTo>
                  <a:cubicBezTo>
                    <a:pt x="3901" y="5"/>
                    <a:pt x="3449" y="200"/>
                    <a:pt x="3133" y="589"/>
                  </a:cubicBezTo>
                  <a:cubicBezTo>
                    <a:pt x="2954" y="841"/>
                    <a:pt x="2681" y="967"/>
                    <a:pt x="2410" y="967"/>
                  </a:cubicBezTo>
                  <a:cubicBezTo>
                    <a:pt x="2140" y="967"/>
                    <a:pt x="1872" y="841"/>
                    <a:pt x="1703" y="589"/>
                  </a:cubicBezTo>
                  <a:cubicBezTo>
                    <a:pt x="1388" y="231"/>
                    <a:pt x="947" y="21"/>
                    <a:pt x="484" y="0"/>
                  </a:cubicBezTo>
                  <a:close/>
                </a:path>
              </a:pathLst>
            </a:custGeom>
            <a:solidFill>
              <a:srgbClr val="243F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3606187" y="3940976"/>
              <a:ext cx="159292" cy="25199"/>
            </a:xfrm>
            <a:custGeom>
              <a:avLst/>
              <a:gdLst/>
              <a:ahLst/>
              <a:cxnLst/>
              <a:rect l="l" t="t" r="r" b="b"/>
              <a:pathLst>
                <a:path w="10639" h="1683" extrusionOk="0">
                  <a:moveTo>
                    <a:pt x="484" y="1"/>
                  </a:moveTo>
                  <a:cubicBezTo>
                    <a:pt x="1" y="1"/>
                    <a:pt x="1" y="737"/>
                    <a:pt x="484" y="737"/>
                  </a:cubicBezTo>
                  <a:cubicBezTo>
                    <a:pt x="757" y="737"/>
                    <a:pt x="1031" y="884"/>
                    <a:pt x="1199" y="1094"/>
                  </a:cubicBezTo>
                  <a:cubicBezTo>
                    <a:pt x="1514" y="1483"/>
                    <a:pt x="1966" y="1678"/>
                    <a:pt x="2418" y="1678"/>
                  </a:cubicBezTo>
                  <a:cubicBezTo>
                    <a:pt x="2870" y="1678"/>
                    <a:pt x="3322" y="1483"/>
                    <a:pt x="3638" y="1094"/>
                  </a:cubicBezTo>
                  <a:cubicBezTo>
                    <a:pt x="3806" y="852"/>
                    <a:pt x="4079" y="732"/>
                    <a:pt x="4353" y="732"/>
                  </a:cubicBezTo>
                  <a:cubicBezTo>
                    <a:pt x="4626" y="732"/>
                    <a:pt x="4899" y="852"/>
                    <a:pt x="5067" y="1094"/>
                  </a:cubicBezTo>
                  <a:cubicBezTo>
                    <a:pt x="5383" y="1483"/>
                    <a:pt x="5835" y="1678"/>
                    <a:pt x="6287" y="1678"/>
                  </a:cubicBezTo>
                  <a:cubicBezTo>
                    <a:pt x="6739" y="1678"/>
                    <a:pt x="7191" y="1483"/>
                    <a:pt x="7506" y="1094"/>
                  </a:cubicBezTo>
                  <a:cubicBezTo>
                    <a:pt x="7685" y="852"/>
                    <a:pt x="7958" y="732"/>
                    <a:pt x="8229" y="732"/>
                  </a:cubicBezTo>
                  <a:cubicBezTo>
                    <a:pt x="8500" y="732"/>
                    <a:pt x="8768" y="852"/>
                    <a:pt x="8936" y="1094"/>
                  </a:cubicBezTo>
                  <a:cubicBezTo>
                    <a:pt x="9251" y="1473"/>
                    <a:pt x="9693" y="1683"/>
                    <a:pt x="10176" y="1683"/>
                  </a:cubicBezTo>
                  <a:cubicBezTo>
                    <a:pt x="10639" y="1683"/>
                    <a:pt x="10639" y="968"/>
                    <a:pt x="10176" y="968"/>
                  </a:cubicBezTo>
                  <a:cubicBezTo>
                    <a:pt x="9882" y="968"/>
                    <a:pt x="9609" y="821"/>
                    <a:pt x="9461" y="590"/>
                  </a:cubicBezTo>
                  <a:cubicBezTo>
                    <a:pt x="9136" y="201"/>
                    <a:pt x="8678" y="6"/>
                    <a:pt x="8224" y="6"/>
                  </a:cubicBezTo>
                  <a:cubicBezTo>
                    <a:pt x="7769" y="6"/>
                    <a:pt x="7317" y="201"/>
                    <a:pt x="7002" y="590"/>
                  </a:cubicBezTo>
                  <a:cubicBezTo>
                    <a:pt x="6833" y="842"/>
                    <a:pt x="6565" y="968"/>
                    <a:pt x="6295" y="968"/>
                  </a:cubicBezTo>
                  <a:cubicBezTo>
                    <a:pt x="6024" y="968"/>
                    <a:pt x="5751" y="842"/>
                    <a:pt x="5572" y="590"/>
                  </a:cubicBezTo>
                  <a:cubicBezTo>
                    <a:pt x="5257" y="201"/>
                    <a:pt x="4805" y="6"/>
                    <a:pt x="4353" y="6"/>
                  </a:cubicBezTo>
                  <a:cubicBezTo>
                    <a:pt x="3901" y="6"/>
                    <a:pt x="3449" y="201"/>
                    <a:pt x="3133" y="590"/>
                  </a:cubicBezTo>
                  <a:cubicBezTo>
                    <a:pt x="2954" y="842"/>
                    <a:pt x="2681" y="968"/>
                    <a:pt x="2410" y="968"/>
                  </a:cubicBezTo>
                  <a:cubicBezTo>
                    <a:pt x="2140" y="968"/>
                    <a:pt x="1872" y="842"/>
                    <a:pt x="1703" y="590"/>
                  </a:cubicBezTo>
                  <a:cubicBezTo>
                    <a:pt x="1388" y="232"/>
                    <a:pt x="947" y="22"/>
                    <a:pt x="484" y="1"/>
                  </a:cubicBezTo>
                  <a:close/>
                </a:path>
              </a:pathLst>
            </a:custGeom>
            <a:solidFill>
              <a:srgbClr val="243F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711639" y="3882434"/>
              <a:ext cx="147030" cy="147015"/>
            </a:xfrm>
            <a:custGeom>
              <a:avLst/>
              <a:gdLst/>
              <a:ahLst/>
              <a:cxnLst/>
              <a:rect l="l" t="t" r="r" b="b"/>
              <a:pathLst>
                <a:path w="9820" h="9819" extrusionOk="0">
                  <a:moveTo>
                    <a:pt x="9819" y="0"/>
                  </a:moveTo>
                  <a:cubicBezTo>
                    <a:pt x="6665" y="169"/>
                    <a:pt x="3953" y="1220"/>
                    <a:pt x="1977" y="3196"/>
                  </a:cubicBezTo>
                  <a:cubicBezTo>
                    <a:pt x="1" y="5193"/>
                    <a:pt x="421" y="6434"/>
                    <a:pt x="232" y="9587"/>
                  </a:cubicBezTo>
                  <a:cubicBezTo>
                    <a:pt x="3407" y="9398"/>
                    <a:pt x="4647" y="9819"/>
                    <a:pt x="6623" y="7842"/>
                  </a:cubicBezTo>
                  <a:cubicBezTo>
                    <a:pt x="7107" y="7359"/>
                    <a:pt x="7548" y="6812"/>
                    <a:pt x="7927" y="6245"/>
                  </a:cubicBezTo>
                  <a:lnTo>
                    <a:pt x="6203" y="5950"/>
                  </a:lnTo>
                  <a:lnTo>
                    <a:pt x="6224" y="5929"/>
                  </a:lnTo>
                  <a:cubicBezTo>
                    <a:pt x="8326" y="4668"/>
                    <a:pt x="9672" y="2460"/>
                    <a:pt x="9819" y="42"/>
                  </a:cubicBezTo>
                  <a:lnTo>
                    <a:pt x="9819" y="0"/>
                  </a:lnTo>
                  <a:close/>
                </a:path>
              </a:pathLst>
            </a:custGeom>
            <a:solidFill>
              <a:srgbClr val="5D74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682996" y="3930915"/>
              <a:ext cx="127191" cy="127176"/>
            </a:xfrm>
            <a:custGeom>
              <a:avLst/>
              <a:gdLst/>
              <a:ahLst/>
              <a:cxnLst/>
              <a:rect l="l" t="t" r="r" b="b"/>
              <a:pathLst>
                <a:path w="8495" h="8494" extrusionOk="0">
                  <a:moveTo>
                    <a:pt x="8494" y="0"/>
                  </a:moveTo>
                  <a:lnTo>
                    <a:pt x="8494" y="0"/>
                  </a:lnTo>
                  <a:cubicBezTo>
                    <a:pt x="4983" y="2061"/>
                    <a:pt x="2061" y="4983"/>
                    <a:pt x="0" y="8494"/>
                  </a:cubicBezTo>
                  <a:cubicBezTo>
                    <a:pt x="3512" y="6434"/>
                    <a:pt x="6434" y="3511"/>
                    <a:pt x="8494" y="0"/>
                  </a:cubicBezTo>
                  <a:close/>
                </a:path>
              </a:pathLst>
            </a:custGeom>
            <a:solidFill>
              <a:srgbClr val="243F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" name="Google Shape;72;p2"/>
          <p:cNvGrpSpPr/>
          <p:nvPr/>
        </p:nvGrpSpPr>
        <p:grpSpPr>
          <a:xfrm>
            <a:off x="7764968" y="2425941"/>
            <a:ext cx="744211" cy="1023157"/>
            <a:chOff x="3997149" y="3329634"/>
            <a:chExt cx="270733" cy="355761"/>
          </a:xfrm>
        </p:grpSpPr>
        <p:sp>
          <p:nvSpPr>
            <p:cNvPr id="73" name="Google Shape;73;p2"/>
            <p:cNvSpPr/>
            <p:nvPr/>
          </p:nvSpPr>
          <p:spPr>
            <a:xfrm>
              <a:off x="4161787" y="3488627"/>
              <a:ext cx="32430" cy="32445"/>
            </a:xfrm>
            <a:custGeom>
              <a:avLst/>
              <a:gdLst/>
              <a:ahLst/>
              <a:cxnLst/>
              <a:rect l="l" t="t" r="r" b="b"/>
              <a:pathLst>
                <a:path w="2166" h="2167" extrusionOk="0">
                  <a:moveTo>
                    <a:pt x="0" y="1"/>
                  </a:moveTo>
                  <a:lnTo>
                    <a:pt x="0" y="2166"/>
                  </a:lnTo>
                  <a:lnTo>
                    <a:pt x="2166" y="2166"/>
                  </a:lnTo>
                  <a:lnTo>
                    <a:pt x="1346" y="1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4181925" y="3488627"/>
              <a:ext cx="20168" cy="55114"/>
            </a:xfrm>
            <a:custGeom>
              <a:avLst/>
              <a:gdLst/>
              <a:ahLst/>
              <a:cxnLst/>
              <a:rect l="l" t="t" r="r" b="b"/>
              <a:pathLst>
                <a:path w="1347" h="3681" extrusionOk="0">
                  <a:moveTo>
                    <a:pt x="1" y="1"/>
                  </a:moveTo>
                  <a:lnTo>
                    <a:pt x="1" y="3680"/>
                  </a:lnTo>
                  <a:lnTo>
                    <a:pt x="1347" y="3680"/>
                  </a:lnTo>
                  <a:lnTo>
                    <a:pt x="1347" y="1"/>
                  </a:ln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4181925" y="3488627"/>
              <a:ext cx="20168" cy="17338"/>
            </a:xfrm>
            <a:custGeom>
              <a:avLst/>
              <a:gdLst/>
              <a:ahLst/>
              <a:cxnLst/>
              <a:rect l="l" t="t" r="r" b="b"/>
              <a:pathLst>
                <a:path w="1347" h="1158" extrusionOk="0">
                  <a:moveTo>
                    <a:pt x="1" y="1"/>
                  </a:moveTo>
                  <a:lnTo>
                    <a:pt x="1" y="1157"/>
                  </a:lnTo>
                  <a:lnTo>
                    <a:pt x="1347" y="1157"/>
                  </a:lnTo>
                  <a:lnTo>
                    <a:pt x="1347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4181925" y="3488627"/>
              <a:ext cx="7576" cy="55114"/>
            </a:xfrm>
            <a:custGeom>
              <a:avLst/>
              <a:gdLst/>
              <a:ahLst/>
              <a:cxnLst/>
              <a:rect l="l" t="t" r="r" b="b"/>
              <a:pathLst>
                <a:path w="506" h="3681" extrusionOk="0">
                  <a:moveTo>
                    <a:pt x="1" y="1"/>
                  </a:moveTo>
                  <a:lnTo>
                    <a:pt x="1" y="3680"/>
                  </a:lnTo>
                  <a:lnTo>
                    <a:pt x="506" y="3680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4161787" y="3493673"/>
              <a:ext cx="20153" cy="8819"/>
            </a:xfrm>
            <a:custGeom>
              <a:avLst/>
              <a:gdLst/>
              <a:ahLst/>
              <a:cxnLst/>
              <a:rect l="l" t="t" r="r" b="b"/>
              <a:pathLst>
                <a:path w="1346" h="589" extrusionOk="0">
                  <a:moveTo>
                    <a:pt x="0" y="0"/>
                  </a:moveTo>
                  <a:lnTo>
                    <a:pt x="0" y="589"/>
                  </a:lnTo>
                  <a:lnTo>
                    <a:pt x="1346" y="589"/>
                  </a:lnTo>
                  <a:lnTo>
                    <a:pt x="1346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4161787" y="3493673"/>
              <a:ext cx="7576" cy="27400"/>
            </a:xfrm>
            <a:custGeom>
              <a:avLst/>
              <a:gdLst/>
              <a:ahLst/>
              <a:cxnLst/>
              <a:rect l="l" t="t" r="r" b="b"/>
              <a:pathLst>
                <a:path w="506" h="1830" extrusionOk="0">
                  <a:moveTo>
                    <a:pt x="0" y="0"/>
                  </a:moveTo>
                  <a:lnTo>
                    <a:pt x="0" y="1829"/>
                  </a:lnTo>
                  <a:lnTo>
                    <a:pt x="505" y="1829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4163988" y="3331550"/>
              <a:ext cx="35904" cy="33389"/>
            </a:xfrm>
            <a:custGeom>
              <a:avLst/>
              <a:gdLst/>
              <a:ahLst/>
              <a:cxnLst/>
              <a:rect l="l" t="t" r="r" b="b"/>
              <a:pathLst>
                <a:path w="2398" h="2230" extrusionOk="0">
                  <a:moveTo>
                    <a:pt x="1" y="1"/>
                  </a:moveTo>
                  <a:lnTo>
                    <a:pt x="1" y="2229"/>
                  </a:lnTo>
                  <a:lnTo>
                    <a:pt x="2397" y="2229"/>
                  </a:lnTo>
                  <a:lnTo>
                    <a:pt x="2397" y="1"/>
                  </a:ln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4163988" y="3331550"/>
              <a:ext cx="13550" cy="33389"/>
            </a:xfrm>
            <a:custGeom>
              <a:avLst/>
              <a:gdLst/>
              <a:ahLst/>
              <a:cxnLst/>
              <a:rect l="l" t="t" r="r" b="b"/>
              <a:pathLst>
                <a:path w="905" h="2230" extrusionOk="0">
                  <a:moveTo>
                    <a:pt x="1" y="1"/>
                  </a:moveTo>
                  <a:lnTo>
                    <a:pt x="1" y="2229"/>
                  </a:lnTo>
                  <a:lnTo>
                    <a:pt x="905" y="2229"/>
                  </a:lnTo>
                  <a:lnTo>
                    <a:pt x="905" y="1"/>
                  </a:ln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997149" y="3374342"/>
              <a:ext cx="180074" cy="268577"/>
            </a:xfrm>
            <a:custGeom>
              <a:avLst/>
              <a:gdLst/>
              <a:ahLst/>
              <a:cxnLst/>
              <a:rect l="l" t="t" r="r" b="b"/>
              <a:pathLst>
                <a:path w="12027" h="17938" extrusionOk="0">
                  <a:moveTo>
                    <a:pt x="8951" y="1"/>
                  </a:moveTo>
                  <a:cubicBezTo>
                    <a:pt x="4017" y="1"/>
                    <a:pt x="1" y="4006"/>
                    <a:pt x="1" y="8958"/>
                  </a:cubicBezTo>
                  <a:cubicBezTo>
                    <a:pt x="1" y="13932"/>
                    <a:pt x="4017" y="17937"/>
                    <a:pt x="8951" y="17937"/>
                  </a:cubicBezTo>
                  <a:cubicBezTo>
                    <a:pt x="9002" y="17937"/>
                    <a:pt x="9053" y="17937"/>
                    <a:pt x="9104" y="17936"/>
                  </a:cubicBezTo>
                  <a:lnTo>
                    <a:pt x="10597" y="16023"/>
                  </a:lnTo>
                  <a:lnTo>
                    <a:pt x="9104" y="13584"/>
                  </a:lnTo>
                  <a:cubicBezTo>
                    <a:pt x="6560" y="13584"/>
                    <a:pt x="4479" y="11523"/>
                    <a:pt x="4479" y="8958"/>
                  </a:cubicBezTo>
                  <a:cubicBezTo>
                    <a:pt x="4479" y="6414"/>
                    <a:pt x="6560" y="4333"/>
                    <a:pt x="9104" y="4333"/>
                  </a:cubicBezTo>
                  <a:lnTo>
                    <a:pt x="10366" y="4333"/>
                  </a:lnTo>
                  <a:lnTo>
                    <a:pt x="12027" y="2273"/>
                  </a:lnTo>
                  <a:lnTo>
                    <a:pt x="10366" y="2"/>
                  </a:lnTo>
                  <a:lnTo>
                    <a:pt x="9104" y="2"/>
                  </a:lnTo>
                  <a:cubicBezTo>
                    <a:pt x="9053" y="1"/>
                    <a:pt x="9002" y="1"/>
                    <a:pt x="8951" y="1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4133459" y="3631539"/>
              <a:ext cx="52269" cy="42207"/>
            </a:xfrm>
            <a:custGeom>
              <a:avLst/>
              <a:gdLst/>
              <a:ahLst/>
              <a:cxnLst/>
              <a:rect l="l" t="t" r="r" b="b"/>
              <a:pathLst>
                <a:path w="3491" h="2819" extrusionOk="0">
                  <a:moveTo>
                    <a:pt x="0" y="1"/>
                  </a:moveTo>
                  <a:lnTo>
                    <a:pt x="0" y="2818"/>
                  </a:lnTo>
                  <a:lnTo>
                    <a:pt x="3490" y="2818"/>
                  </a:lnTo>
                  <a:lnTo>
                    <a:pt x="3490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4152339" y="3354219"/>
              <a:ext cx="59201" cy="141355"/>
            </a:xfrm>
            <a:custGeom>
              <a:avLst/>
              <a:gdLst/>
              <a:ahLst/>
              <a:cxnLst/>
              <a:rect l="l" t="t" r="r" b="b"/>
              <a:pathLst>
                <a:path w="3954" h="9441" extrusionOk="0">
                  <a:moveTo>
                    <a:pt x="1" y="0"/>
                  </a:moveTo>
                  <a:lnTo>
                    <a:pt x="1" y="9440"/>
                  </a:lnTo>
                  <a:lnTo>
                    <a:pt x="3953" y="9440"/>
                  </a:lnTo>
                  <a:lnTo>
                    <a:pt x="3953" y="0"/>
                  </a:ln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4152339" y="3354219"/>
              <a:ext cx="21111" cy="141355"/>
            </a:xfrm>
            <a:custGeom>
              <a:avLst/>
              <a:gdLst/>
              <a:ahLst/>
              <a:cxnLst/>
              <a:rect l="l" t="t" r="r" b="b"/>
              <a:pathLst>
                <a:path w="1410" h="9441" extrusionOk="0">
                  <a:moveTo>
                    <a:pt x="1" y="0"/>
                  </a:moveTo>
                  <a:lnTo>
                    <a:pt x="1" y="9440"/>
                  </a:lnTo>
                  <a:lnTo>
                    <a:pt x="1409" y="9440"/>
                  </a:lnTo>
                  <a:lnTo>
                    <a:pt x="1409" y="0"/>
                  </a:ln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4133459" y="3577713"/>
              <a:ext cx="99477" cy="36533"/>
            </a:xfrm>
            <a:custGeom>
              <a:avLst/>
              <a:gdLst/>
              <a:ahLst/>
              <a:cxnLst/>
              <a:rect l="l" t="t" r="r" b="b"/>
              <a:pathLst>
                <a:path w="6644" h="2440" extrusionOk="0">
                  <a:moveTo>
                    <a:pt x="0" y="1"/>
                  </a:moveTo>
                  <a:lnTo>
                    <a:pt x="0" y="2440"/>
                  </a:lnTo>
                  <a:lnTo>
                    <a:pt x="5425" y="2440"/>
                  </a:lnTo>
                  <a:cubicBezTo>
                    <a:pt x="6097" y="2440"/>
                    <a:pt x="6644" y="1893"/>
                    <a:pt x="6644" y="1220"/>
                  </a:cubicBezTo>
                  <a:lnTo>
                    <a:pt x="6623" y="1220"/>
                  </a:lnTo>
                  <a:cubicBezTo>
                    <a:pt x="6623" y="547"/>
                    <a:pt x="6076" y="1"/>
                    <a:pt x="5425" y="1"/>
                  </a:cubicBezTo>
                  <a:close/>
                </a:path>
              </a:pathLst>
            </a:custGeom>
            <a:solidFill>
              <a:srgbClr val="EBEF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4133459" y="3577713"/>
              <a:ext cx="97276" cy="19225"/>
            </a:xfrm>
            <a:custGeom>
              <a:avLst/>
              <a:gdLst/>
              <a:ahLst/>
              <a:cxnLst/>
              <a:rect l="l" t="t" r="r" b="b"/>
              <a:pathLst>
                <a:path w="6497" h="1284" extrusionOk="0">
                  <a:moveTo>
                    <a:pt x="0" y="1"/>
                  </a:moveTo>
                  <a:lnTo>
                    <a:pt x="0" y="1283"/>
                  </a:lnTo>
                  <a:lnTo>
                    <a:pt x="5403" y="1283"/>
                  </a:lnTo>
                  <a:cubicBezTo>
                    <a:pt x="5866" y="1283"/>
                    <a:pt x="6265" y="1052"/>
                    <a:pt x="6497" y="653"/>
                  </a:cubicBezTo>
                  <a:cubicBezTo>
                    <a:pt x="6265" y="253"/>
                    <a:pt x="5866" y="1"/>
                    <a:pt x="5425" y="1"/>
                  </a:cubicBezTo>
                  <a:close/>
                </a:path>
              </a:pathLst>
            </a:custGeom>
            <a:solidFill>
              <a:srgbClr val="F5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4133459" y="3614231"/>
              <a:ext cx="73979" cy="28657"/>
            </a:xfrm>
            <a:custGeom>
              <a:avLst/>
              <a:gdLst/>
              <a:ahLst/>
              <a:cxnLst/>
              <a:rect l="l" t="t" r="r" b="b"/>
              <a:pathLst>
                <a:path w="4941" h="1914" extrusionOk="0">
                  <a:moveTo>
                    <a:pt x="0" y="1"/>
                  </a:moveTo>
                  <a:lnTo>
                    <a:pt x="0" y="1914"/>
                  </a:lnTo>
                  <a:lnTo>
                    <a:pt x="3343" y="1914"/>
                  </a:lnTo>
                  <a:cubicBezTo>
                    <a:pt x="4226" y="1914"/>
                    <a:pt x="4941" y="1178"/>
                    <a:pt x="4941" y="295"/>
                  </a:cubicBezTo>
                  <a:lnTo>
                    <a:pt x="4941" y="1"/>
                  </a:ln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4145736" y="3329664"/>
              <a:ext cx="71149" cy="11035"/>
            </a:xfrm>
            <a:custGeom>
              <a:avLst/>
              <a:gdLst/>
              <a:ahLst/>
              <a:cxnLst/>
              <a:rect l="l" t="t" r="r" b="b"/>
              <a:pathLst>
                <a:path w="4752" h="737" extrusionOk="0">
                  <a:moveTo>
                    <a:pt x="442" y="1"/>
                  </a:moveTo>
                  <a:cubicBezTo>
                    <a:pt x="0" y="43"/>
                    <a:pt x="0" y="694"/>
                    <a:pt x="442" y="736"/>
                  </a:cubicBezTo>
                  <a:lnTo>
                    <a:pt x="4394" y="736"/>
                  </a:lnTo>
                  <a:cubicBezTo>
                    <a:pt x="4605" y="736"/>
                    <a:pt x="4752" y="568"/>
                    <a:pt x="4752" y="358"/>
                  </a:cubicBezTo>
                  <a:cubicBezTo>
                    <a:pt x="4752" y="169"/>
                    <a:pt x="4605" y="1"/>
                    <a:pt x="4394" y="1"/>
                  </a:cubicBez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4161667" y="3329634"/>
              <a:ext cx="55219" cy="11080"/>
            </a:xfrm>
            <a:custGeom>
              <a:avLst/>
              <a:gdLst/>
              <a:ahLst/>
              <a:cxnLst/>
              <a:rect l="l" t="t" r="r" b="b"/>
              <a:pathLst>
                <a:path w="3688" h="740" extrusionOk="0">
                  <a:moveTo>
                    <a:pt x="475" y="1"/>
                  </a:moveTo>
                  <a:cubicBezTo>
                    <a:pt x="0" y="1"/>
                    <a:pt x="0" y="740"/>
                    <a:pt x="475" y="740"/>
                  </a:cubicBezTo>
                  <a:cubicBezTo>
                    <a:pt x="487" y="740"/>
                    <a:pt x="500" y="739"/>
                    <a:pt x="513" y="738"/>
                  </a:cubicBezTo>
                  <a:lnTo>
                    <a:pt x="3330" y="738"/>
                  </a:lnTo>
                  <a:cubicBezTo>
                    <a:pt x="3541" y="738"/>
                    <a:pt x="3688" y="570"/>
                    <a:pt x="3688" y="360"/>
                  </a:cubicBezTo>
                  <a:cubicBezTo>
                    <a:pt x="3688" y="171"/>
                    <a:pt x="3541" y="3"/>
                    <a:pt x="3330" y="3"/>
                  </a:cubicBezTo>
                  <a:lnTo>
                    <a:pt x="513" y="3"/>
                  </a:lnTo>
                  <a:cubicBezTo>
                    <a:pt x="500" y="2"/>
                    <a:pt x="487" y="1"/>
                    <a:pt x="475" y="1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4043744" y="3662712"/>
              <a:ext cx="224138" cy="22683"/>
            </a:xfrm>
            <a:custGeom>
              <a:avLst/>
              <a:gdLst/>
              <a:ahLst/>
              <a:cxnLst/>
              <a:rect l="l" t="t" r="r" b="b"/>
              <a:pathLst>
                <a:path w="14970" h="1515" extrusionOk="0">
                  <a:moveTo>
                    <a:pt x="1009" y="0"/>
                  </a:moveTo>
                  <a:cubicBezTo>
                    <a:pt x="0" y="0"/>
                    <a:pt x="0" y="1514"/>
                    <a:pt x="1009" y="1514"/>
                  </a:cubicBezTo>
                  <a:lnTo>
                    <a:pt x="14213" y="1514"/>
                  </a:lnTo>
                  <a:cubicBezTo>
                    <a:pt x="14633" y="1514"/>
                    <a:pt x="14970" y="1178"/>
                    <a:pt x="14970" y="757"/>
                  </a:cubicBezTo>
                  <a:cubicBezTo>
                    <a:pt x="14970" y="337"/>
                    <a:pt x="14633" y="0"/>
                    <a:pt x="14213" y="0"/>
                  </a:cubicBezTo>
                  <a:close/>
                </a:path>
              </a:pathLst>
            </a:custGeom>
            <a:solidFill>
              <a:srgbClr val="9BA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4084035" y="3662712"/>
              <a:ext cx="183847" cy="22683"/>
            </a:xfrm>
            <a:custGeom>
              <a:avLst/>
              <a:gdLst/>
              <a:ahLst/>
              <a:cxnLst/>
              <a:rect l="l" t="t" r="r" b="b"/>
              <a:pathLst>
                <a:path w="12279" h="1515" extrusionOk="0">
                  <a:moveTo>
                    <a:pt x="1031" y="0"/>
                  </a:moveTo>
                  <a:cubicBezTo>
                    <a:pt x="0" y="0"/>
                    <a:pt x="0" y="1514"/>
                    <a:pt x="1031" y="1514"/>
                  </a:cubicBezTo>
                  <a:lnTo>
                    <a:pt x="11522" y="1514"/>
                  </a:lnTo>
                  <a:cubicBezTo>
                    <a:pt x="11942" y="1514"/>
                    <a:pt x="12279" y="1178"/>
                    <a:pt x="12279" y="757"/>
                  </a:cubicBezTo>
                  <a:cubicBezTo>
                    <a:pt x="12279" y="337"/>
                    <a:pt x="11942" y="0"/>
                    <a:pt x="11522" y="0"/>
                  </a:cubicBezTo>
                  <a:close/>
                </a:path>
              </a:pathLst>
            </a:custGeom>
            <a:solidFill>
              <a:srgbClr val="F1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4105131" y="3396396"/>
              <a:ext cx="30544" cy="25917"/>
            </a:xfrm>
            <a:custGeom>
              <a:avLst/>
              <a:gdLst/>
              <a:ahLst/>
              <a:cxnLst/>
              <a:rect l="l" t="t" r="r" b="b"/>
              <a:pathLst>
                <a:path w="2040" h="1731" extrusionOk="0">
                  <a:moveTo>
                    <a:pt x="1177" y="1"/>
                  </a:moveTo>
                  <a:cubicBezTo>
                    <a:pt x="400" y="1"/>
                    <a:pt x="0" y="926"/>
                    <a:pt x="547" y="1472"/>
                  </a:cubicBezTo>
                  <a:cubicBezTo>
                    <a:pt x="732" y="1650"/>
                    <a:pt x="954" y="1730"/>
                    <a:pt x="1171" y="1730"/>
                  </a:cubicBezTo>
                  <a:cubicBezTo>
                    <a:pt x="1619" y="1730"/>
                    <a:pt x="2039" y="1387"/>
                    <a:pt x="2039" y="863"/>
                  </a:cubicBezTo>
                  <a:cubicBezTo>
                    <a:pt x="2039" y="379"/>
                    <a:pt x="1661" y="1"/>
                    <a:pt x="1177" y="1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4087179" y="3593135"/>
              <a:ext cx="30559" cy="25917"/>
            </a:xfrm>
            <a:custGeom>
              <a:avLst/>
              <a:gdLst/>
              <a:ahLst/>
              <a:cxnLst/>
              <a:rect l="l" t="t" r="r" b="b"/>
              <a:pathLst>
                <a:path w="2041" h="1731" extrusionOk="0">
                  <a:moveTo>
                    <a:pt x="1178" y="1"/>
                  </a:moveTo>
                  <a:cubicBezTo>
                    <a:pt x="400" y="1"/>
                    <a:pt x="1" y="926"/>
                    <a:pt x="547" y="1473"/>
                  </a:cubicBezTo>
                  <a:cubicBezTo>
                    <a:pt x="732" y="1651"/>
                    <a:pt x="955" y="1731"/>
                    <a:pt x="1171" y="1731"/>
                  </a:cubicBezTo>
                  <a:cubicBezTo>
                    <a:pt x="1619" y="1731"/>
                    <a:pt x="2040" y="1388"/>
                    <a:pt x="2040" y="863"/>
                  </a:cubicBezTo>
                  <a:cubicBezTo>
                    <a:pt x="2040" y="379"/>
                    <a:pt x="1662" y="1"/>
                    <a:pt x="1178" y="1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" name="Google Shape;94;p2"/>
          <p:cNvGrpSpPr/>
          <p:nvPr/>
        </p:nvGrpSpPr>
        <p:grpSpPr>
          <a:xfrm>
            <a:off x="1382690" y="2571409"/>
            <a:ext cx="795533" cy="803307"/>
            <a:chOff x="3514902" y="1489020"/>
            <a:chExt cx="354145" cy="351869"/>
          </a:xfrm>
        </p:grpSpPr>
        <p:sp>
          <p:nvSpPr>
            <p:cNvPr id="95" name="Google Shape;95;p2"/>
            <p:cNvSpPr/>
            <p:nvPr/>
          </p:nvSpPr>
          <p:spPr>
            <a:xfrm>
              <a:off x="3514902" y="1489020"/>
              <a:ext cx="354145" cy="351869"/>
            </a:xfrm>
            <a:custGeom>
              <a:avLst/>
              <a:gdLst/>
              <a:ahLst/>
              <a:cxnLst/>
              <a:rect l="l" t="t" r="r" b="b"/>
              <a:pathLst>
                <a:path w="23653" h="23501" extrusionOk="0">
                  <a:moveTo>
                    <a:pt x="19698" y="1"/>
                  </a:moveTo>
                  <a:cubicBezTo>
                    <a:pt x="19495" y="1"/>
                    <a:pt x="19290" y="80"/>
                    <a:pt x="19133" y="237"/>
                  </a:cubicBezTo>
                  <a:lnTo>
                    <a:pt x="316" y="19075"/>
                  </a:lnTo>
                  <a:cubicBezTo>
                    <a:pt x="0" y="19369"/>
                    <a:pt x="0" y="19874"/>
                    <a:pt x="316" y="20168"/>
                  </a:cubicBezTo>
                  <a:lnTo>
                    <a:pt x="3406" y="23280"/>
                  </a:lnTo>
                  <a:cubicBezTo>
                    <a:pt x="3564" y="23427"/>
                    <a:pt x="3764" y="23501"/>
                    <a:pt x="3964" y="23501"/>
                  </a:cubicBezTo>
                  <a:cubicBezTo>
                    <a:pt x="4163" y="23501"/>
                    <a:pt x="4363" y="23427"/>
                    <a:pt x="4521" y="23280"/>
                  </a:cubicBezTo>
                  <a:lnTo>
                    <a:pt x="23358" y="4442"/>
                  </a:lnTo>
                  <a:cubicBezTo>
                    <a:pt x="23653" y="4148"/>
                    <a:pt x="23653" y="3643"/>
                    <a:pt x="23358" y="3328"/>
                  </a:cubicBezTo>
                  <a:lnTo>
                    <a:pt x="20247" y="237"/>
                  </a:lnTo>
                  <a:cubicBezTo>
                    <a:pt x="20100" y="80"/>
                    <a:pt x="19900" y="1"/>
                    <a:pt x="19698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619094" y="1759498"/>
              <a:ext cx="24570" cy="24884"/>
            </a:xfrm>
            <a:custGeom>
              <a:avLst/>
              <a:gdLst/>
              <a:ahLst/>
              <a:cxnLst/>
              <a:rect l="l" t="t" r="r" b="b"/>
              <a:pathLst>
                <a:path w="1641" h="1662" extrusionOk="0">
                  <a:moveTo>
                    <a:pt x="526" y="1"/>
                  </a:moveTo>
                  <a:lnTo>
                    <a:pt x="1" y="548"/>
                  </a:lnTo>
                  <a:lnTo>
                    <a:pt x="1115" y="1662"/>
                  </a:lnTo>
                  <a:lnTo>
                    <a:pt x="1640" y="1136"/>
                  </a:lnTo>
                  <a:lnTo>
                    <a:pt x="526" y="1"/>
                  </a:lnTo>
                  <a:close/>
                </a:path>
              </a:pathLst>
            </a:custGeom>
            <a:solidFill>
              <a:srgbClr val="88A1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3623181" y="1722052"/>
              <a:ext cx="41249" cy="41249"/>
            </a:xfrm>
            <a:custGeom>
              <a:avLst/>
              <a:gdLst/>
              <a:ahLst/>
              <a:cxnLst/>
              <a:rect l="l" t="t" r="r" b="b"/>
              <a:pathLst>
                <a:path w="2755" h="2755" extrusionOk="0">
                  <a:moveTo>
                    <a:pt x="526" y="0"/>
                  </a:moveTo>
                  <a:lnTo>
                    <a:pt x="1" y="526"/>
                  </a:lnTo>
                  <a:lnTo>
                    <a:pt x="2229" y="2754"/>
                  </a:lnTo>
                  <a:lnTo>
                    <a:pt x="2755" y="2229"/>
                  </a:lnTo>
                  <a:lnTo>
                    <a:pt x="526" y="0"/>
                  </a:lnTo>
                  <a:close/>
                </a:path>
              </a:pathLst>
            </a:custGeom>
            <a:solidFill>
              <a:srgbClr val="88A1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560536" y="1784682"/>
              <a:ext cx="41264" cy="41579"/>
            </a:xfrm>
            <a:custGeom>
              <a:avLst/>
              <a:gdLst/>
              <a:ahLst/>
              <a:cxnLst/>
              <a:rect l="l" t="t" r="r" b="b"/>
              <a:pathLst>
                <a:path w="2756" h="2777" extrusionOk="0">
                  <a:moveTo>
                    <a:pt x="527" y="1"/>
                  </a:moveTo>
                  <a:lnTo>
                    <a:pt x="1" y="548"/>
                  </a:lnTo>
                  <a:lnTo>
                    <a:pt x="2230" y="2776"/>
                  </a:lnTo>
                  <a:lnTo>
                    <a:pt x="2755" y="2251"/>
                  </a:lnTo>
                  <a:lnTo>
                    <a:pt x="527" y="1"/>
                  </a:lnTo>
                  <a:close/>
                </a:path>
              </a:pathLst>
            </a:custGeom>
            <a:solidFill>
              <a:srgbClr val="88A1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3660957" y="1717635"/>
              <a:ext cx="24570" cy="24884"/>
            </a:xfrm>
            <a:custGeom>
              <a:avLst/>
              <a:gdLst/>
              <a:ahLst/>
              <a:cxnLst/>
              <a:rect l="l" t="t" r="r" b="b"/>
              <a:pathLst>
                <a:path w="1641" h="1662" extrusionOk="0">
                  <a:moveTo>
                    <a:pt x="526" y="1"/>
                  </a:moveTo>
                  <a:lnTo>
                    <a:pt x="1" y="547"/>
                  </a:lnTo>
                  <a:lnTo>
                    <a:pt x="1115" y="1662"/>
                  </a:lnTo>
                  <a:lnTo>
                    <a:pt x="1641" y="1136"/>
                  </a:lnTo>
                  <a:lnTo>
                    <a:pt x="526" y="1"/>
                  </a:lnTo>
                  <a:close/>
                </a:path>
              </a:pathLst>
            </a:custGeom>
            <a:solidFill>
              <a:srgbClr val="88A1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3681739" y="1696868"/>
              <a:ext cx="24570" cy="24555"/>
            </a:xfrm>
            <a:custGeom>
              <a:avLst/>
              <a:gdLst/>
              <a:ahLst/>
              <a:cxnLst/>
              <a:rect l="l" t="t" r="r" b="b"/>
              <a:pathLst>
                <a:path w="1641" h="1640" extrusionOk="0">
                  <a:moveTo>
                    <a:pt x="526" y="0"/>
                  </a:moveTo>
                  <a:lnTo>
                    <a:pt x="0" y="526"/>
                  </a:lnTo>
                  <a:lnTo>
                    <a:pt x="1115" y="1640"/>
                  </a:lnTo>
                  <a:lnTo>
                    <a:pt x="1640" y="1114"/>
                  </a:lnTo>
                  <a:lnTo>
                    <a:pt x="526" y="0"/>
                  </a:lnTo>
                  <a:close/>
                </a:path>
              </a:pathLst>
            </a:custGeom>
            <a:solidFill>
              <a:srgbClr val="88A1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3686141" y="1659092"/>
              <a:ext cx="41249" cy="41564"/>
            </a:xfrm>
            <a:custGeom>
              <a:avLst/>
              <a:gdLst/>
              <a:ahLst/>
              <a:cxnLst/>
              <a:rect l="l" t="t" r="r" b="b"/>
              <a:pathLst>
                <a:path w="2755" h="2776" extrusionOk="0">
                  <a:moveTo>
                    <a:pt x="526" y="0"/>
                  </a:moveTo>
                  <a:lnTo>
                    <a:pt x="1" y="547"/>
                  </a:lnTo>
                  <a:lnTo>
                    <a:pt x="2229" y="2775"/>
                  </a:lnTo>
                  <a:lnTo>
                    <a:pt x="2755" y="2250"/>
                  </a:lnTo>
                  <a:lnTo>
                    <a:pt x="526" y="0"/>
                  </a:lnTo>
                  <a:close/>
                </a:path>
              </a:pathLst>
            </a:custGeom>
            <a:solidFill>
              <a:srgbClr val="88A1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3723602" y="1654990"/>
              <a:ext cx="24884" cy="24570"/>
            </a:xfrm>
            <a:custGeom>
              <a:avLst/>
              <a:gdLst/>
              <a:ahLst/>
              <a:cxnLst/>
              <a:rect l="l" t="t" r="r" b="b"/>
              <a:pathLst>
                <a:path w="1662" h="1641" extrusionOk="0">
                  <a:moveTo>
                    <a:pt x="526" y="1"/>
                  </a:moveTo>
                  <a:lnTo>
                    <a:pt x="1" y="526"/>
                  </a:lnTo>
                  <a:lnTo>
                    <a:pt x="1115" y="1641"/>
                  </a:lnTo>
                  <a:lnTo>
                    <a:pt x="1662" y="1115"/>
                  </a:lnTo>
                  <a:lnTo>
                    <a:pt x="526" y="1"/>
                  </a:lnTo>
                  <a:close/>
                </a:path>
              </a:pathLst>
            </a:custGeom>
            <a:solidFill>
              <a:srgbClr val="88A1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3744698" y="1633909"/>
              <a:ext cx="24570" cy="24884"/>
            </a:xfrm>
            <a:custGeom>
              <a:avLst/>
              <a:gdLst/>
              <a:ahLst/>
              <a:cxnLst/>
              <a:rect l="l" t="t" r="r" b="b"/>
              <a:pathLst>
                <a:path w="1641" h="1662" extrusionOk="0">
                  <a:moveTo>
                    <a:pt x="526" y="0"/>
                  </a:moveTo>
                  <a:lnTo>
                    <a:pt x="0" y="547"/>
                  </a:lnTo>
                  <a:lnTo>
                    <a:pt x="1115" y="1661"/>
                  </a:lnTo>
                  <a:lnTo>
                    <a:pt x="1640" y="1115"/>
                  </a:lnTo>
                  <a:lnTo>
                    <a:pt x="526" y="0"/>
                  </a:lnTo>
                  <a:close/>
                </a:path>
              </a:pathLst>
            </a:custGeom>
            <a:solidFill>
              <a:srgbClr val="88A1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3748786" y="1596447"/>
              <a:ext cx="41564" cy="41249"/>
            </a:xfrm>
            <a:custGeom>
              <a:avLst/>
              <a:gdLst/>
              <a:ahLst/>
              <a:cxnLst/>
              <a:rect l="l" t="t" r="r" b="b"/>
              <a:pathLst>
                <a:path w="2776" h="2755" extrusionOk="0">
                  <a:moveTo>
                    <a:pt x="526" y="0"/>
                  </a:moveTo>
                  <a:lnTo>
                    <a:pt x="1" y="526"/>
                  </a:lnTo>
                  <a:lnTo>
                    <a:pt x="2229" y="2755"/>
                  </a:lnTo>
                  <a:lnTo>
                    <a:pt x="2776" y="2229"/>
                  </a:lnTo>
                  <a:lnTo>
                    <a:pt x="526" y="0"/>
                  </a:lnTo>
                  <a:close/>
                </a:path>
              </a:pathLst>
            </a:custGeom>
            <a:solidFill>
              <a:srgbClr val="88A1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3786561" y="1592030"/>
              <a:ext cx="24570" cy="24884"/>
            </a:xfrm>
            <a:custGeom>
              <a:avLst/>
              <a:gdLst/>
              <a:ahLst/>
              <a:cxnLst/>
              <a:rect l="l" t="t" r="r" b="b"/>
              <a:pathLst>
                <a:path w="1641" h="1662" extrusionOk="0">
                  <a:moveTo>
                    <a:pt x="526" y="1"/>
                  </a:moveTo>
                  <a:lnTo>
                    <a:pt x="0" y="548"/>
                  </a:lnTo>
                  <a:lnTo>
                    <a:pt x="1115" y="1662"/>
                  </a:lnTo>
                  <a:lnTo>
                    <a:pt x="1640" y="1136"/>
                  </a:lnTo>
                  <a:lnTo>
                    <a:pt x="526" y="1"/>
                  </a:lnTo>
                  <a:close/>
                </a:path>
              </a:pathLst>
            </a:custGeom>
            <a:solidFill>
              <a:srgbClr val="88A1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3807343" y="1571264"/>
              <a:ext cx="24869" cy="24570"/>
            </a:xfrm>
            <a:custGeom>
              <a:avLst/>
              <a:gdLst/>
              <a:ahLst/>
              <a:cxnLst/>
              <a:rect l="l" t="t" r="r" b="b"/>
              <a:pathLst>
                <a:path w="1661" h="1641" extrusionOk="0">
                  <a:moveTo>
                    <a:pt x="526" y="0"/>
                  </a:moveTo>
                  <a:lnTo>
                    <a:pt x="0" y="526"/>
                  </a:lnTo>
                  <a:lnTo>
                    <a:pt x="1114" y="1640"/>
                  </a:lnTo>
                  <a:lnTo>
                    <a:pt x="1661" y="1115"/>
                  </a:lnTo>
                  <a:lnTo>
                    <a:pt x="526" y="0"/>
                  </a:lnTo>
                  <a:close/>
                </a:path>
              </a:pathLst>
            </a:custGeom>
            <a:solidFill>
              <a:srgbClr val="88A1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3811745" y="1533488"/>
              <a:ext cx="41249" cy="41564"/>
            </a:xfrm>
            <a:custGeom>
              <a:avLst/>
              <a:gdLst/>
              <a:ahLst/>
              <a:cxnLst/>
              <a:rect l="l" t="t" r="r" b="b"/>
              <a:pathLst>
                <a:path w="2755" h="2776" extrusionOk="0">
                  <a:moveTo>
                    <a:pt x="526" y="0"/>
                  </a:moveTo>
                  <a:lnTo>
                    <a:pt x="0" y="526"/>
                  </a:lnTo>
                  <a:lnTo>
                    <a:pt x="2229" y="2776"/>
                  </a:lnTo>
                  <a:lnTo>
                    <a:pt x="2755" y="2229"/>
                  </a:lnTo>
                  <a:lnTo>
                    <a:pt x="526" y="0"/>
                  </a:lnTo>
                  <a:close/>
                </a:path>
              </a:pathLst>
            </a:custGeom>
            <a:solidFill>
              <a:srgbClr val="88A1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3597998" y="1780594"/>
              <a:ext cx="24570" cy="24570"/>
            </a:xfrm>
            <a:custGeom>
              <a:avLst/>
              <a:gdLst/>
              <a:ahLst/>
              <a:cxnLst/>
              <a:rect l="l" t="t" r="r" b="b"/>
              <a:pathLst>
                <a:path w="1641" h="1641" extrusionOk="0">
                  <a:moveTo>
                    <a:pt x="526" y="1"/>
                  </a:moveTo>
                  <a:lnTo>
                    <a:pt x="1" y="526"/>
                  </a:lnTo>
                  <a:lnTo>
                    <a:pt x="1115" y="1640"/>
                  </a:lnTo>
                  <a:lnTo>
                    <a:pt x="1641" y="1115"/>
                  </a:lnTo>
                  <a:lnTo>
                    <a:pt x="526" y="1"/>
                  </a:lnTo>
                  <a:close/>
                </a:path>
              </a:pathLst>
            </a:custGeom>
            <a:solidFill>
              <a:srgbClr val="88A1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3623181" y="1625090"/>
              <a:ext cx="108940" cy="108925"/>
            </a:xfrm>
            <a:custGeom>
              <a:avLst/>
              <a:gdLst/>
              <a:ahLst/>
              <a:cxnLst/>
              <a:rect l="l" t="t" r="r" b="b"/>
              <a:pathLst>
                <a:path w="7276" h="7275" extrusionOk="0">
                  <a:moveTo>
                    <a:pt x="3070" y="1"/>
                  </a:moveTo>
                  <a:lnTo>
                    <a:pt x="1" y="3049"/>
                  </a:lnTo>
                  <a:lnTo>
                    <a:pt x="4206" y="7275"/>
                  </a:lnTo>
                  <a:lnTo>
                    <a:pt x="7275" y="4205"/>
                  </a:lnTo>
                  <a:lnTo>
                    <a:pt x="3070" y="1"/>
                  </a:lnTo>
                  <a:close/>
                </a:path>
              </a:pathLst>
            </a:custGeom>
            <a:solidFill>
              <a:srgbClr val="B2C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517416" y="1493826"/>
              <a:ext cx="316698" cy="313225"/>
            </a:xfrm>
            <a:custGeom>
              <a:avLst/>
              <a:gdLst/>
              <a:ahLst/>
              <a:cxnLst/>
              <a:rect l="l" t="t" r="r" b="b"/>
              <a:pathLst>
                <a:path w="21152" h="20920" extrusionOk="0">
                  <a:moveTo>
                    <a:pt x="2387" y="0"/>
                  </a:moveTo>
                  <a:cubicBezTo>
                    <a:pt x="1835" y="0"/>
                    <a:pt x="1283" y="211"/>
                    <a:pt x="863" y="631"/>
                  </a:cubicBezTo>
                  <a:cubicBezTo>
                    <a:pt x="1" y="1472"/>
                    <a:pt x="1" y="2839"/>
                    <a:pt x="863" y="3701"/>
                  </a:cubicBezTo>
                  <a:lnTo>
                    <a:pt x="18082" y="20920"/>
                  </a:lnTo>
                  <a:lnTo>
                    <a:pt x="21151" y="17871"/>
                  </a:lnTo>
                  <a:lnTo>
                    <a:pt x="3911" y="631"/>
                  </a:lnTo>
                  <a:cubicBezTo>
                    <a:pt x="3491" y="211"/>
                    <a:pt x="2939" y="0"/>
                    <a:pt x="2387" y="0"/>
                  </a:cubicBezTo>
                  <a:close/>
                </a:path>
              </a:pathLst>
            </a:custGeom>
            <a:solidFill>
              <a:srgbClr val="6B83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788133" y="1761399"/>
              <a:ext cx="73230" cy="72287"/>
            </a:xfrm>
            <a:custGeom>
              <a:avLst/>
              <a:gdLst/>
              <a:ahLst/>
              <a:cxnLst/>
              <a:rect l="l" t="t" r="r" b="b"/>
              <a:pathLst>
                <a:path w="4891" h="4828" extrusionOk="0">
                  <a:moveTo>
                    <a:pt x="3070" y="0"/>
                  </a:moveTo>
                  <a:lnTo>
                    <a:pt x="1" y="3049"/>
                  </a:lnTo>
                  <a:lnTo>
                    <a:pt x="4521" y="4815"/>
                  </a:lnTo>
                  <a:cubicBezTo>
                    <a:pt x="4546" y="4823"/>
                    <a:pt x="4572" y="4827"/>
                    <a:pt x="4597" y="4827"/>
                  </a:cubicBezTo>
                  <a:cubicBezTo>
                    <a:pt x="4756" y="4827"/>
                    <a:pt x="4891" y="4666"/>
                    <a:pt x="4836" y="4520"/>
                  </a:cubicBezTo>
                  <a:lnTo>
                    <a:pt x="3070" y="0"/>
                  </a:ln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3822136" y="1761399"/>
              <a:ext cx="39198" cy="72407"/>
            </a:xfrm>
            <a:custGeom>
              <a:avLst/>
              <a:gdLst/>
              <a:ahLst/>
              <a:cxnLst/>
              <a:rect l="l" t="t" r="r" b="b"/>
              <a:pathLst>
                <a:path w="2618" h="4836" extrusionOk="0">
                  <a:moveTo>
                    <a:pt x="799" y="0"/>
                  </a:moveTo>
                  <a:lnTo>
                    <a:pt x="0" y="778"/>
                  </a:lnTo>
                  <a:lnTo>
                    <a:pt x="1451" y="4499"/>
                  </a:lnTo>
                  <a:lnTo>
                    <a:pt x="2250" y="4815"/>
                  </a:lnTo>
                  <a:cubicBezTo>
                    <a:pt x="2282" y="4829"/>
                    <a:pt x="2313" y="4835"/>
                    <a:pt x="2344" y="4835"/>
                  </a:cubicBezTo>
                  <a:cubicBezTo>
                    <a:pt x="2495" y="4835"/>
                    <a:pt x="2618" y="4678"/>
                    <a:pt x="2565" y="4520"/>
                  </a:cubicBezTo>
                  <a:lnTo>
                    <a:pt x="799" y="0"/>
                  </a:lnTo>
                  <a:close/>
                </a:path>
              </a:pathLst>
            </a:custGeom>
            <a:solidFill>
              <a:srgbClr val="9FB3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3541656" y="1493781"/>
              <a:ext cx="292458" cy="313270"/>
            </a:xfrm>
            <a:custGeom>
              <a:avLst/>
              <a:gdLst/>
              <a:ahLst/>
              <a:cxnLst/>
              <a:rect l="l" t="t" r="r" b="b"/>
              <a:pathLst>
                <a:path w="19533" h="20923" extrusionOk="0">
                  <a:moveTo>
                    <a:pt x="789" y="0"/>
                  </a:moveTo>
                  <a:cubicBezTo>
                    <a:pt x="524" y="0"/>
                    <a:pt x="257" y="49"/>
                    <a:pt x="1" y="151"/>
                  </a:cubicBezTo>
                  <a:cubicBezTo>
                    <a:pt x="295" y="256"/>
                    <a:pt x="547" y="424"/>
                    <a:pt x="778" y="634"/>
                  </a:cubicBezTo>
                  <a:lnTo>
                    <a:pt x="15706" y="15561"/>
                  </a:lnTo>
                  <a:cubicBezTo>
                    <a:pt x="16967" y="16844"/>
                    <a:pt x="16967" y="18904"/>
                    <a:pt x="15706" y="20166"/>
                  </a:cubicBezTo>
                  <a:lnTo>
                    <a:pt x="16463" y="20923"/>
                  </a:lnTo>
                  <a:lnTo>
                    <a:pt x="19532" y="17874"/>
                  </a:lnTo>
                  <a:lnTo>
                    <a:pt x="2292" y="634"/>
                  </a:lnTo>
                  <a:cubicBezTo>
                    <a:pt x="1893" y="220"/>
                    <a:pt x="1348" y="0"/>
                    <a:pt x="789" y="0"/>
                  </a:cubicBezTo>
                  <a:close/>
                </a:path>
              </a:pathLst>
            </a:custGeom>
            <a:solidFill>
              <a:srgbClr val="4E67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3834728" y="1807979"/>
              <a:ext cx="26636" cy="25708"/>
            </a:xfrm>
            <a:custGeom>
              <a:avLst/>
              <a:gdLst/>
              <a:ahLst/>
              <a:cxnLst/>
              <a:rect l="l" t="t" r="r" b="b"/>
              <a:pathLst>
                <a:path w="1779" h="1717" extrusionOk="0">
                  <a:moveTo>
                    <a:pt x="1157" y="1"/>
                  </a:moveTo>
                  <a:lnTo>
                    <a:pt x="0" y="1157"/>
                  </a:lnTo>
                  <a:lnTo>
                    <a:pt x="1409" y="1704"/>
                  </a:lnTo>
                  <a:cubicBezTo>
                    <a:pt x="1434" y="1712"/>
                    <a:pt x="1460" y="1716"/>
                    <a:pt x="1485" y="1716"/>
                  </a:cubicBezTo>
                  <a:cubicBezTo>
                    <a:pt x="1644" y="1716"/>
                    <a:pt x="1779" y="1555"/>
                    <a:pt x="1724" y="1409"/>
                  </a:cubicBezTo>
                  <a:lnTo>
                    <a:pt x="1157" y="1"/>
                  </a:lnTo>
                  <a:close/>
                </a:path>
              </a:pathLst>
            </a:custGeom>
            <a:solidFill>
              <a:srgbClr val="2943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3552047" y="1524984"/>
              <a:ext cx="68320" cy="68334"/>
            </a:xfrm>
            <a:custGeom>
              <a:avLst/>
              <a:gdLst/>
              <a:ahLst/>
              <a:cxnLst/>
              <a:rect l="l" t="t" r="r" b="b"/>
              <a:pathLst>
                <a:path w="4563" h="4564" extrusionOk="0">
                  <a:moveTo>
                    <a:pt x="3049" y="1"/>
                  </a:moveTo>
                  <a:lnTo>
                    <a:pt x="0" y="3070"/>
                  </a:lnTo>
                  <a:lnTo>
                    <a:pt x="1493" y="4563"/>
                  </a:lnTo>
                  <a:lnTo>
                    <a:pt x="4563" y="1494"/>
                  </a:lnTo>
                  <a:lnTo>
                    <a:pt x="3049" y="1"/>
                  </a:lnTo>
                  <a:close/>
                </a:path>
              </a:pathLst>
            </a:custGeom>
            <a:solidFill>
              <a:srgbClr val="2943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593281" y="1566218"/>
              <a:ext cx="221623" cy="221952"/>
            </a:xfrm>
            <a:custGeom>
              <a:avLst/>
              <a:gdLst/>
              <a:ahLst/>
              <a:cxnLst/>
              <a:rect l="l" t="t" r="r" b="b"/>
              <a:pathLst>
                <a:path w="14802" h="14824" extrusionOk="0">
                  <a:moveTo>
                    <a:pt x="526" y="1"/>
                  </a:moveTo>
                  <a:lnTo>
                    <a:pt x="1" y="548"/>
                  </a:lnTo>
                  <a:lnTo>
                    <a:pt x="14276" y="14823"/>
                  </a:lnTo>
                  <a:lnTo>
                    <a:pt x="14802" y="14298"/>
                  </a:lnTo>
                  <a:lnTo>
                    <a:pt x="526" y="1"/>
                  </a:ln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" name="Google Shape;117;p2"/>
          <p:cNvGrpSpPr/>
          <p:nvPr/>
        </p:nvGrpSpPr>
        <p:grpSpPr>
          <a:xfrm>
            <a:off x="5553546" y="2523379"/>
            <a:ext cx="809480" cy="828969"/>
            <a:chOff x="3512070" y="1956222"/>
            <a:chExt cx="373984" cy="363622"/>
          </a:xfrm>
        </p:grpSpPr>
        <p:sp>
          <p:nvSpPr>
            <p:cNvPr id="118" name="Google Shape;118;p2"/>
            <p:cNvSpPr/>
            <p:nvPr/>
          </p:nvSpPr>
          <p:spPr>
            <a:xfrm>
              <a:off x="3547316" y="2232314"/>
              <a:ext cx="316069" cy="53841"/>
            </a:xfrm>
            <a:custGeom>
              <a:avLst/>
              <a:gdLst/>
              <a:ahLst/>
              <a:cxnLst/>
              <a:rect l="l" t="t" r="r" b="b"/>
              <a:pathLst>
                <a:path w="21110" h="3596" extrusionOk="0">
                  <a:moveTo>
                    <a:pt x="1809" y="1"/>
                  </a:moveTo>
                  <a:cubicBezTo>
                    <a:pt x="800" y="1"/>
                    <a:pt x="1" y="799"/>
                    <a:pt x="1" y="1788"/>
                  </a:cubicBezTo>
                  <a:cubicBezTo>
                    <a:pt x="1" y="2776"/>
                    <a:pt x="800" y="3596"/>
                    <a:pt x="1809" y="3596"/>
                  </a:cubicBezTo>
                  <a:lnTo>
                    <a:pt x="21109" y="3596"/>
                  </a:lnTo>
                  <a:lnTo>
                    <a:pt x="21109" y="1"/>
                  </a:ln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548903" y="2232314"/>
              <a:ext cx="314482" cy="53841"/>
            </a:xfrm>
            <a:custGeom>
              <a:avLst/>
              <a:gdLst/>
              <a:ahLst/>
              <a:cxnLst/>
              <a:rect l="l" t="t" r="r" b="b"/>
              <a:pathLst>
                <a:path w="21004" h="3596" extrusionOk="0">
                  <a:moveTo>
                    <a:pt x="19805" y="1"/>
                  </a:moveTo>
                  <a:lnTo>
                    <a:pt x="19805" y="1640"/>
                  </a:lnTo>
                  <a:cubicBezTo>
                    <a:pt x="19805" y="2061"/>
                    <a:pt x="19469" y="2397"/>
                    <a:pt x="19048" y="2397"/>
                  </a:cubicBezTo>
                  <a:lnTo>
                    <a:pt x="0" y="2397"/>
                  </a:lnTo>
                  <a:cubicBezTo>
                    <a:pt x="252" y="3112"/>
                    <a:pt x="925" y="3596"/>
                    <a:pt x="1703" y="3596"/>
                  </a:cubicBezTo>
                  <a:lnTo>
                    <a:pt x="21003" y="3596"/>
                  </a:lnTo>
                  <a:lnTo>
                    <a:pt x="21003" y="1"/>
                  </a:ln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515215" y="2198312"/>
              <a:ext cx="370524" cy="121217"/>
            </a:xfrm>
            <a:custGeom>
              <a:avLst/>
              <a:gdLst/>
              <a:ahLst/>
              <a:cxnLst/>
              <a:rect l="l" t="t" r="r" b="b"/>
              <a:pathLst>
                <a:path w="24747" h="8096" extrusionOk="0">
                  <a:moveTo>
                    <a:pt x="3953" y="1"/>
                  </a:moveTo>
                  <a:cubicBezTo>
                    <a:pt x="1746" y="64"/>
                    <a:pt x="0" y="1851"/>
                    <a:pt x="0" y="4038"/>
                  </a:cubicBezTo>
                  <a:cubicBezTo>
                    <a:pt x="0" y="6245"/>
                    <a:pt x="1746" y="8032"/>
                    <a:pt x="3953" y="8095"/>
                  </a:cubicBezTo>
                  <a:lnTo>
                    <a:pt x="24010" y="8095"/>
                  </a:lnTo>
                  <a:cubicBezTo>
                    <a:pt x="24410" y="8095"/>
                    <a:pt x="24746" y="7759"/>
                    <a:pt x="24746" y="7338"/>
                  </a:cubicBezTo>
                  <a:lnTo>
                    <a:pt x="24746" y="6582"/>
                  </a:lnTo>
                  <a:cubicBezTo>
                    <a:pt x="24746" y="6182"/>
                    <a:pt x="24410" y="5846"/>
                    <a:pt x="24010" y="5846"/>
                  </a:cubicBezTo>
                  <a:lnTo>
                    <a:pt x="3953" y="5867"/>
                  </a:lnTo>
                  <a:cubicBezTo>
                    <a:pt x="2965" y="5867"/>
                    <a:pt x="2166" y="5068"/>
                    <a:pt x="2145" y="4101"/>
                  </a:cubicBezTo>
                  <a:cubicBezTo>
                    <a:pt x="2145" y="3070"/>
                    <a:pt x="2965" y="2251"/>
                    <a:pt x="3995" y="2251"/>
                  </a:cubicBezTo>
                  <a:lnTo>
                    <a:pt x="24010" y="2251"/>
                  </a:lnTo>
                  <a:cubicBezTo>
                    <a:pt x="24410" y="2251"/>
                    <a:pt x="24746" y="1914"/>
                    <a:pt x="24746" y="1515"/>
                  </a:cubicBezTo>
                  <a:lnTo>
                    <a:pt x="24746" y="758"/>
                  </a:lnTo>
                  <a:cubicBezTo>
                    <a:pt x="24746" y="337"/>
                    <a:pt x="24410" y="1"/>
                    <a:pt x="24010" y="1"/>
                  </a:cubicBezTo>
                  <a:close/>
                </a:path>
              </a:pathLst>
            </a:custGeom>
            <a:solidFill>
              <a:srgbClr val="E5E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3864628" y="2198626"/>
              <a:ext cx="21426" cy="33703"/>
            </a:xfrm>
            <a:custGeom>
              <a:avLst/>
              <a:gdLst/>
              <a:ahLst/>
              <a:cxnLst/>
              <a:rect l="l" t="t" r="r" b="b"/>
              <a:pathLst>
                <a:path w="1431" h="2251" extrusionOk="0">
                  <a:moveTo>
                    <a:pt x="0" y="1"/>
                  </a:moveTo>
                  <a:lnTo>
                    <a:pt x="0" y="2251"/>
                  </a:lnTo>
                  <a:lnTo>
                    <a:pt x="673" y="2251"/>
                  </a:lnTo>
                  <a:cubicBezTo>
                    <a:pt x="1094" y="2251"/>
                    <a:pt x="1430" y="1914"/>
                    <a:pt x="1430" y="1494"/>
                  </a:cubicBezTo>
                  <a:lnTo>
                    <a:pt x="1430" y="758"/>
                  </a:lnTo>
                  <a:cubicBezTo>
                    <a:pt x="1430" y="337"/>
                    <a:pt x="1094" y="1"/>
                    <a:pt x="673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3864628" y="2286141"/>
              <a:ext cx="21426" cy="33703"/>
            </a:xfrm>
            <a:custGeom>
              <a:avLst/>
              <a:gdLst/>
              <a:ahLst/>
              <a:cxnLst/>
              <a:rect l="l" t="t" r="r" b="b"/>
              <a:pathLst>
                <a:path w="1431" h="2251" extrusionOk="0">
                  <a:moveTo>
                    <a:pt x="0" y="1"/>
                  </a:moveTo>
                  <a:lnTo>
                    <a:pt x="0" y="2250"/>
                  </a:lnTo>
                  <a:lnTo>
                    <a:pt x="673" y="2250"/>
                  </a:lnTo>
                  <a:cubicBezTo>
                    <a:pt x="1094" y="2229"/>
                    <a:pt x="1430" y="1914"/>
                    <a:pt x="1430" y="1493"/>
                  </a:cubicBezTo>
                  <a:lnTo>
                    <a:pt x="1430" y="737"/>
                  </a:lnTo>
                  <a:cubicBezTo>
                    <a:pt x="1430" y="337"/>
                    <a:pt x="1094" y="1"/>
                    <a:pt x="673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3574401" y="2259070"/>
              <a:ext cx="52583" cy="52838"/>
            </a:xfrm>
            <a:custGeom>
              <a:avLst/>
              <a:gdLst/>
              <a:ahLst/>
              <a:cxnLst/>
              <a:rect l="l" t="t" r="r" b="b"/>
              <a:pathLst>
                <a:path w="3512" h="3529" extrusionOk="0">
                  <a:moveTo>
                    <a:pt x="736" y="1"/>
                  </a:moveTo>
                  <a:cubicBezTo>
                    <a:pt x="336" y="1"/>
                    <a:pt x="0" y="337"/>
                    <a:pt x="0" y="758"/>
                  </a:cubicBezTo>
                  <a:lnTo>
                    <a:pt x="0" y="2776"/>
                  </a:lnTo>
                  <a:cubicBezTo>
                    <a:pt x="0" y="3200"/>
                    <a:pt x="343" y="3529"/>
                    <a:pt x="740" y="3529"/>
                  </a:cubicBezTo>
                  <a:cubicBezTo>
                    <a:pt x="835" y="3529"/>
                    <a:pt x="933" y="3510"/>
                    <a:pt x="1030" y="3470"/>
                  </a:cubicBezTo>
                  <a:lnTo>
                    <a:pt x="1787" y="3154"/>
                  </a:lnTo>
                  <a:lnTo>
                    <a:pt x="2460" y="3449"/>
                  </a:lnTo>
                  <a:cubicBezTo>
                    <a:pt x="2560" y="3490"/>
                    <a:pt x="2662" y="3510"/>
                    <a:pt x="2760" y="3510"/>
                  </a:cubicBezTo>
                  <a:cubicBezTo>
                    <a:pt x="3160" y="3510"/>
                    <a:pt x="3511" y="3193"/>
                    <a:pt x="3511" y="2755"/>
                  </a:cubicBezTo>
                  <a:lnTo>
                    <a:pt x="3511" y="758"/>
                  </a:lnTo>
                  <a:cubicBezTo>
                    <a:pt x="3511" y="337"/>
                    <a:pt x="3175" y="1"/>
                    <a:pt x="2775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547316" y="1990239"/>
              <a:ext cx="316069" cy="53841"/>
            </a:xfrm>
            <a:custGeom>
              <a:avLst/>
              <a:gdLst/>
              <a:ahLst/>
              <a:cxnLst/>
              <a:rect l="l" t="t" r="r" b="b"/>
              <a:pathLst>
                <a:path w="21110" h="3596" extrusionOk="0">
                  <a:moveTo>
                    <a:pt x="1809" y="1"/>
                  </a:moveTo>
                  <a:cubicBezTo>
                    <a:pt x="800" y="1"/>
                    <a:pt x="1" y="800"/>
                    <a:pt x="1" y="1788"/>
                  </a:cubicBezTo>
                  <a:cubicBezTo>
                    <a:pt x="1" y="2776"/>
                    <a:pt x="800" y="3596"/>
                    <a:pt x="1809" y="3596"/>
                  </a:cubicBezTo>
                  <a:lnTo>
                    <a:pt x="21109" y="3596"/>
                  </a:lnTo>
                  <a:lnTo>
                    <a:pt x="21109" y="1"/>
                  </a:ln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548903" y="1990239"/>
              <a:ext cx="314482" cy="53841"/>
            </a:xfrm>
            <a:custGeom>
              <a:avLst/>
              <a:gdLst/>
              <a:ahLst/>
              <a:cxnLst/>
              <a:rect l="l" t="t" r="r" b="b"/>
              <a:pathLst>
                <a:path w="21004" h="3596" extrusionOk="0">
                  <a:moveTo>
                    <a:pt x="19805" y="1"/>
                  </a:moveTo>
                  <a:lnTo>
                    <a:pt x="19805" y="1641"/>
                  </a:lnTo>
                  <a:cubicBezTo>
                    <a:pt x="19805" y="2061"/>
                    <a:pt x="19469" y="2398"/>
                    <a:pt x="19048" y="2398"/>
                  </a:cubicBezTo>
                  <a:lnTo>
                    <a:pt x="0" y="2398"/>
                  </a:lnTo>
                  <a:cubicBezTo>
                    <a:pt x="252" y="3112"/>
                    <a:pt x="925" y="3596"/>
                    <a:pt x="1703" y="3596"/>
                  </a:cubicBezTo>
                  <a:lnTo>
                    <a:pt x="21003" y="3596"/>
                  </a:lnTo>
                  <a:lnTo>
                    <a:pt x="21003" y="1"/>
                  </a:ln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3512070" y="1956222"/>
              <a:ext cx="373669" cy="121247"/>
            </a:xfrm>
            <a:custGeom>
              <a:avLst/>
              <a:gdLst/>
              <a:ahLst/>
              <a:cxnLst/>
              <a:rect l="l" t="t" r="r" b="b"/>
              <a:pathLst>
                <a:path w="24957" h="8098" extrusionOk="0">
                  <a:moveTo>
                    <a:pt x="4049" y="1"/>
                  </a:moveTo>
                  <a:cubicBezTo>
                    <a:pt x="1829" y="1"/>
                    <a:pt x="0" y="1806"/>
                    <a:pt x="0" y="4039"/>
                  </a:cubicBezTo>
                  <a:cubicBezTo>
                    <a:pt x="0" y="6284"/>
                    <a:pt x="1850" y="8097"/>
                    <a:pt x="4086" y="8097"/>
                  </a:cubicBezTo>
                  <a:cubicBezTo>
                    <a:pt x="4112" y="8097"/>
                    <a:pt x="4137" y="8097"/>
                    <a:pt x="4163" y="8097"/>
                  </a:cubicBezTo>
                  <a:lnTo>
                    <a:pt x="24220" y="8097"/>
                  </a:lnTo>
                  <a:cubicBezTo>
                    <a:pt x="24620" y="8097"/>
                    <a:pt x="24956" y="7760"/>
                    <a:pt x="24956" y="7340"/>
                  </a:cubicBezTo>
                  <a:lnTo>
                    <a:pt x="24956" y="6583"/>
                  </a:lnTo>
                  <a:cubicBezTo>
                    <a:pt x="24956" y="6183"/>
                    <a:pt x="24620" y="5847"/>
                    <a:pt x="24220" y="5847"/>
                  </a:cubicBezTo>
                  <a:lnTo>
                    <a:pt x="4163" y="5847"/>
                  </a:lnTo>
                  <a:lnTo>
                    <a:pt x="4163" y="5868"/>
                  </a:lnTo>
                  <a:cubicBezTo>
                    <a:pt x="3175" y="5847"/>
                    <a:pt x="2376" y="5069"/>
                    <a:pt x="2355" y="4102"/>
                  </a:cubicBezTo>
                  <a:cubicBezTo>
                    <a:pt x="2355" y="3072"/>
                    <a:pt x="3175" y="2252"/>
                    <a:pt x="4205" y="2252"/>
                  </a:cubicBezTo>
                  <a:lnTo>
                    <a:pt x="24220" y="2252"/>
                  </a:lnTo>
                  <a:cubicBezTo>
                    <a:pt x="24620" y="2252"/>
                    <a:pt x="24956" y="1915"/>
                    <a:pt x="24956" y="1495"/>
                  </a:cubicBezTo>
                  <a:lnTo>
                    <a:pt x="24956" y="759"/>
                  </a:lnTo>
                  <a:cubicBezTo>
                    <a:pt x="24956" y="339"/>
                    <a:pt x="24620" y="2"/>
                    <a:pt x="24220" y="2"/>
                  </a:cubicBezTo>
                  <a:lnTo>
                    <a:pt x="4163" y="2"/>
                  </a:lnTo>
                  <a:cubicBezTo>
                    <a:pt x="4125" y="1"/>
                    <a:pt x="4087" y="1"/>
                    <a:pt x="4049" y="1"/>
                  </a:cubicBezTo>
                  <a:close/>
                </a:path>
              </a:pathLst>
            </a:custGeom>
            <a:solidFill>
              <a:srgbClr val="A9B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3864628" y="1956566"/>
              <a:ext cx="21426" cy="33688"/>
            </a:xfrm>
            <a:custGeom>
              <a:avLst/>
              <a:gdLst/>
              <a:ahLst/>
              <a:cxnLst/>
              <a:rect l="l" t="t" r="r" b="b"/>
              <a:pathLst>
                <a:path w="1431" h="2250" extrusionOk="0">
                  <a:moveTo>
                    <a:pt x="0" y="0"/>
                  </a:moveTo>
                  <a:lnTo>
                    <a:pt x="0" y="2250"/>
                  </a:lnTo>
                  <a:lnTo>
                    <a:pt x="673" y="2250"/>
                  </a:lnTo>
                  <a:cubicBezTo>
                    <a:pt x="1094" y="2250"/>
                    <a:pt x="1430" y="1913"/>
                    <a:pt x="1430" y="1493"/>
                  </a:cubicBezTo>
                  <a:lnTo>
                    <a:pt x="1430" y="757"/>
                  </a:lnTo>
                  <a:cubicBezTo>
                    <a:pt x="1430" y="337"/>
                    <a:pt x="1094" y="0"/>
                    <a:pt x="673" y="0"/>
                  </a:cubicBezTo>
                  <a:close/>
                </a:path>
              </a:pathLst>
            </a:custGeom>
            <a:solidFill>
              <a:srgbClr val="97AC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3864628" y="2044065"/>
              <a:ext cx="21426" cy="33703"/>
            </a:xfrm>
            <a:custGeom>
              <a:avLst/>
              <a:gdLst/>
              <a:ahLst/>
              <a:cxnLst/>
              <a:rect l="l" t="t" r="r" b="b"/>
              <a:pathLst>
                <a:path w="1431" h="2251" extrusionOk="0">
                  <a:moveTo>
                    <a:pt x="0" y="1"/>
                  </a:moveTo>
                  <a:lnTo>
                    <a:pt x="0" y="2251"/>
                  </a:lnTo>
                  <a:lnTo>
                    <a:pt x="673" y="2251"/>
                  </a:lnTo>
                  <a:cubicBezTo>
                    <a:pt x="1094" y="2251"/>
                    <a:pt x="1430" y="1914"/>
                    <a:pt x="1430" y="1494"/>
                  </a:cubicBezTo>
                  <a:lnTo>
                    <a:pt x="1430" y="737"/>
                  </a:lnTo>
                  <a:cubicBezTo>
                    <a:pt x="1430" y="337"/>
                    <a:pt x="1094" y="1"/>
                    <a:pt x="673" y="1"/>
                  </a:cubicBezTo>
                  <a:close/>
                </a:path>
              </a:pathLst>
            </a:custGeom>
            <a:solidFill>
              <a:srgbClr val="97AC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3574401" y="2016995"/>
              <a:ext cx="52583" cy="52733"/>
            </a:xfrm>
            <a:custGeom>
              <a:avLst/>
              <a:gdLst/>
              <a:ahLst/>
              <a:cxnLst/>
              <a:rect l="l" t="t" r="r" b="b"/>
              <a:pathLst>
                <a:path w="3512" h="3522" extrusionOk="0">
                  <a:moveTo>
                    <a:pt x="736" y="1"/>
                  </a:moveTo>
                  <a:cubicBezTo>
                    <a:pt x="336" y="1"/>
                    <a:pt x="0" y="337"/>
                    <a:pt x="0" y="758"/>
                  </a:cubicBezTo>
                  <a:lnTo>
                    <a:pt x="0" y="2776"/>
                  </a:lnTo>
                  <a:cubicBezTo>
                    <a:pt x="0" y="3205"/>
                    <a:pt x="349" y="3521"/>
                    <a:pt x="752" y="3521"/>
                  </a:cubicBezTo>
                  <a:cubicBezTo>
                    <a:pt x="843" y="3521"/>
                    <a:pt x="937" y="3505"/>
                    <a:pt x="1030" y="3470"/>
                  </a:cubicBezTo>
                  <a:lnTo>
                    <a:pt x="1787" y="3155"/>
                  </a:lnTo>
                  <a:lnTo>
                    <a:pt x="2460" y="3449"/>
                  </a:lnTo>
                  <a:cubicBezTo>
                    <a:pt x="2560" y="3491"/>
                    <a:pt x="2662" y="3510"/>
                    <a:pt x="2760" y="3510"/>
                  </a:cubicBezTo>
                  <a:cubicBezTo>
                    <a:pt x="3160" y="3510"/>
                    <a:pt x="3511" y="3193"/>
                    <a:pt x="3511" y="2755"/>
                  </a:cubicBezTo>
                  <a:lnTo>
                    <a:pt x="3511" y="758"/>
                  </a:lnTo>
                  <a:cubicBezTo>
                    <a:pt x="3511" y="337"/>
                    <a:pt x="3175" y="1"/>
                    <a:pt x="2775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3536311" y="2111127"/>
              <a:ext cx="315740" cy="53841"/>
            </a:xfrm>
            <a:custGeom>
              <a:avLst/>
              <a:gdLst/>
              <a:ahLst/>
              <a:cxnLst/>
              <a:rect l="l" t="t" r="r" b="b"/>
              <a:pathLst>
                <a:path w="21088" h="3596" extrusionOk="0">
                  <a:moveTo>
                    <a:pt x="0" y="0"/>
                  </a:moveTo>
                  <a:lnTo>
                    <a:pt x="0" y="3595"/>
                  </a:lnTo>
                  <a:lnTo>
                    <a:pt x="19300" y="3595"/>
                  </a:lnTo>
                  <a:cubicBezTo>
                    <a:pt x="20289" y="3595"/>
                    <a:pt x="21088" y="2796"/>
                    <a:pt x="21088" y="1808"/>
                  </a:cubicBezTo>
                  <a:cubicBezTo>
                    <a:pt x="21088" y="820"/>
                    <a:pt x="20289" y="0"/>
                    <a:pt x="19300" y="0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3536311" y="2111127"/>
              <a:ext cx="315740" cy="53841"/>
            </a:xfrm>
            <a:custGeom>
              <a:avLst/>
              <a:gdLst/>
              <a:ahLst/>
              <a:cxnLst/>
              <a:rect l="l" t="t" r="r" b="b"/>
              <a:pathLst>
                <a:path w="21088" h="3596" extrusionOk="0">
                  <a:moveTo>
                    <a:pt x="19279" y="0"/>
                  </a:moveTo>
                  <a:cubicBezTo>
                    <a:pt x="19679" y="1178"/>
                    <a:pt x="18817" y="2397"/>
                    <a:pt x="17576" y="2397"/>
                  </a:cubicBezTo>
                  <a:lnTo>
                    <a:pt x="0" y="2397"/>
                  </a:lnTo>
                  <a:lnTo>
                    <a:pt x="0" y="3595"/>
                  </a:lnTo>
                  <a:lnTo>
                    <a:pt x="19300" y="3595"/>
                  </a:lnTo>
                  <a:cubicBezTo>
                    <a:pt x="20289" y="3595"/>
                    <a:pt x="21088" y="2796"/>
                    <a:pt x="21088" y="1808"/>
                  </a:cubicBezTo>
                  <a:cubicBezTo>
                    <a:pt x="21088" y="820"/>
                    <a:pt x="20289" y="0"/>
                    <a:pt x="19300" y="0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3513642" y="2077439"/>
              <a:ext cx="370509" cy="120888"/>
            </a:xfrm>
            <a:custGeom>
              <a:avLst/>
              <a:gdLst/>
              <a:ahLst/>
              <a:cxnLst/>
              <a:rect l="l" t="t" r="r" b="b"/>
              <a:pathLst>
                <a:path w="24746" h="8074" extrusionOk="0">
                  <a:moveTo>
                    <a:pt x="757" y="1"/>
                  </a:moveTo>
                  <a:cubicBezTo>
                    <a:pt x="337" y="1"/>
                    <a:pt x="0" y="337"/>
                    <a:pt x="0" y="757"/>
                  </a:cubicBezTo>
                  <a:lnTo>
                    <a:pt x="0" y="1493"/>
                  </a:lnTo>
                  <a:cubicBezTo>
                    <a:pt x="0" y="1914"/>
                    <a:pt x="337" y="2250"/>
                    <a:pt x="757" y="2250"/>
                  </a:cubicBezTo>
                  <a:lnTo>
                    <a:pt x="20772" y="2250"/>
                  </a:lnTo>
                  <a:cubicBezTo>
                    <a:pt x="21782" y="2250"/>
                    <a:pt x="22602" y="3070"/>
                    <a:pt x="22602" y="4079"/>
                  </a:cubicBezTo>
                  <a:cubicBezTo>
                    <a:pt x="22602" y="5067"/>
                    <a:pt x="21803" y="5845"/>
                    <a:pt x="20814" y="5845"/>
                  </a:cubicBezTo>
                  <a:lnTo>
                    <a:pt x="20814" y="5824"/>
                  </a:lnTo>
                  <a:lnTo>
                    <a:pt x="757" y="5824"/>
                  </a:lnTo>
                  <a:cubicBezTo>
                    <a:pt x="337" y="5824"/>
                    <a:pt x="0" y="6161"/>
                    <a:pt x="0" y="6581"/>
                  </a:cubicBezTo>
                  <a:lnTo>
                    <a:pt x="0" y="7338"/>
                  </a:lnTo>
                  <a:cubicBezTo>
                    <a:pt x="0" y="7738"/>
                    <a:pt x="337" y="8074"/>
                    <a:pt x="757" y="8074"/>
                  </a:cubicBezTo>
                  <a:lnTo>
                    <a:pt x="20814" y="8074"/>
                  </a:lnTo>
                  <a:cubicBezTo>
                    <a:pt x="23001" y="8032"/>
                    <a:pt x="24746" y="6224"/>
                    <a:pt x="24746" y="4037"/>
                  </a:cubicBezTo>
                  <a:cubicBezTo>
                    <a:pt x="24746" y="1851"/>
                    <a:pt x="23001" y="64"/>
                    <a:pt x="20814" y="1"/>
                  </a:cubicBezTo>
                  <a:close/>
                </a:path>
              </a:pathLst>
            </a:custGeom>
            <a:solidFill>
              <a:srgbClr val="97AC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3806385" y="2077753"/>
              <a:ext cx="77767" cy="120888"/>
            </a:xfrm>
            <a:custGeom>
              <a:avLst/>
              <a:gdLst/>
              <a:ahLst/>
              <a:cxnLst/>
              <a:rect l="l" t="t" r="r" b="b"/>
              <a:pathLst>
                <a:path w="5194" h="8074" extrusionOk="0">
                  <a:moveTo>
                    <a:pt x="1" y="1"/>
                  </a:moveTo>
                  <a:cubicBezTo>
                    <a:pt x="2188" y="43"/>
                    <a:pt x="3933" y="1851"/>
                    <a:pt x="3933" y="4037"/>
                  </a:cubicBezTo>
                  <a:cubicBezTo>
                    <a:pt x="3933" y="6224"/>
                    <a:pt x="2188" y="8011"/>
                    <a:pt x="1" y="8074"/>
                  </a:cubicBezTo>
                  <a:lnTo>
                    <a:pt x="1262" y="8074"/>
                  </a:lnTo>
                  <a:cubicBezTo>
                    <a:pt x="3449" y="8011"/>
                    <a:pt x="5194" y="6224"/>
                    <a:pt x="5194" y="4037"/>
                  </a:cubicBezTo>
                  <a:cubicBezTo>
                    <a:pt x="5194" y="1851"/>
                    <a:pt x="3449" y="43"/>
                    <a:pt x="1262" y="1"/>
                  </a:cubicBezTo>
                  <a:close/>
                </a:path>
              </a:pathLst>
            </a:custGeom>
            <a:solidFill>
              <a:srgbClr val="7B90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3772397" y="2138182"/>
              <a:ext cx="52898" cy="52568"/>
            </a:xfrm>
            <a:custGeom>
              <a:avLst/>
              <a:gdLst/>
              <a:ahLst/>
              <a:cxnLst/>
              <a:rect l="l" t="t" r="r" b="b"/>
              <a:pathLst>
                <a:path w="3533" h="3511" extrusionOk="0">
                  <a:moveTo>
                    <a:pt x="720" y="0"/>
                  </a:moveTo>
                  <a:cubicBezTo>
                    <a:pt x="317" y="0"/>
                    <a:pt x="0" y="329"/>
                    <a:pt x="0" y="737"/>
                  </a:cubicBezTo>
                  <a:lnTo>
                    <a:pt x="0" y="2734"/>
                  </a:lnTo>
                  <a:cubicBezTo>
                    <a:pt x="0" y="3173"/>
                    <a:pt x="365" y="3489"/>
                    <a:pt x="759" y="3489"/>
                  </a:cubicBezTo>
                  <a:cubicBezTo>
                    <a:pt x="856" y="3489"/>
                    <a:pt x="956" y="3470"/>
                    <a:pt x="1052" y="3428"/>
                  </a:cubicBezTo>
                  <a:lnTo>
                    <a:pt x="1745" y="3134"/>
                  </a:lnTo>
                  <a:lnTo>
                    <a:pt x="2502" y="3449"/>
                  </a:lnTo>
                  <a:cubicBezTo>
                    <a:pt x="2599" y="3491"/>
                    <a:pt x="2697" y="3510"/>
                    <a:pt x="2794" y="3510"/>
                  </a:cubicBezTo>
                  <a:cubicBezTo>
                    <a:pt x="3182" y="3510"/>
                    <a:pt x="3532" y="3197"/>
                    <a:pt x="3532" y="2776"/>
                  </a:cubicBezTo>
                  <a:lnTo>
                    <a:pt x="3532" y="737"/>
                  </a:lnTo>
                  <a:cubicBezTo>
                    <a:pt x="3532" y="349"/>
                    <a:pt x="3215" y="0"/>
                    <a:pt x="2811" y="0"/>
                  </a:cubicBezTo>
                  <a:cubicBezTo>
                    <a:pt x="2799" y="0"/>
                    <a:pt x="2787" y="1"/>
                    <a:pt x="2776" y="1"/>
                  </a:cubicBezTo>
                  <a:lnTo>
                    <a:pt x="757" y="1"/>
                  </a:lnTo>
                  <a:cubicBezTo>
                    <a:pt x="745" y="1"/>
                    <a:pt x="732" y="0"/>
                    <a:pt x="720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" name="Google Shape;135;p2"/>
          <p:cNvSpPr txBox="1"/>
          <p:nvPr/>
        </p:nvSpPr>
        <p:spPr>
          <a:xfrm>
            <a:off x="2786700" y="4556657"/>
            <a:ext cx="1973367" cy="766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ru-RU" sz="2000" b="1" i="0" u="none" strike="noStrike" cap="none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РУССКИЙ ЯЗЫК</a:t>
            </a:r>
            <a:endParaRPr sz="1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36" name="Google Shape;136;p2"/>
          <p:cNvSpPr txBox="1"/>
          <p:nvPr/>
        </p:nvSpPr>
        <p:spPr>
          <a:xfrm>
            <a:off x="4712074" y="4076840"/>
            <a:ext cx="2279503" cy="355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ru-RU" sz="2000" b="1" i="0" u="none" strike="noStrike" cap="none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ЛИТЕРАТУРНОЕ ЧТЕНИЕ</a:t>
            </a:r>
            <a:endParaRPr sz="1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37" name="Google Shape;137;p2"/>
          <p:cNvSpPr txBox="1"/>
          <p:nvPr/>
        </p:nvSpPr>
        <p:spPr>
          <a:xfrm>
            <a:off x="6861826" y="4605395"/>
            <a:ext cx="2385248" cy="355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ru-RU" sz="2000" b="1" i="0" u="none" strike="noStrike" cap="none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ОКРУЖАЮЩИЙ МИР</a:t>
            </a:r>
            <a:endParaRPr sz="1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38" name="Google Shape;138;p2"/>
          <p:cNvSpPr txBox="1"/>
          <p:nvPr/>
        </p:nvSpPr>
        <p:spPr>
          <a:xfrm>
            <a:off x="8815107" y="4076840"/>
            <a:ext cx="2770730" cy="669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ru-RU" sz="2000" b="1" i="0" u="none" strike="noStrike" cap="none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ФУНКЦИОНАЛЬНАЯ ГРАМОТНОСТЬ</a:t>
            </a:r>
            <a:endParaRPr sz="1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1bb769b1ab0_0_63"/>
          <p:cNvSpPr txBox="1"/>
          <p:nvPr/>
        </p:nvSpPr>
        <p:spPr>
          <a:xfrm>
            <a:off x="1012724" y="737727"/>
            <a:ext cx="61269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РУССКИЙ ЯЗЫК - 2022</a:t>
            </a:r>
            <a:endParaRPr/>
          </a:p>
        </p:txBody>
      </p:sp>
      <p:graphicFrame>
        <p:nvGraphicFramePr>
          <p:cNvPr id="300" name="Google Shape;300;g1bb769b1ab0_0_63"/>
          <p:cNvGraphicFramePr/>
          <p:nvPr>
            <p:extLst>
              <p:ext uri="{D42A27DB-BD31-4B8C-83A1-F6EECF244321}">
                <p14:modId xmlns:p14="http://schemas.microsoft.com/office/powerpoint/2010/main" val="1672987466"/>
              </p:ext>
            </p:extLst>
          </p:nvPr>
        </p:nvGraphicFramePr>
        <p:xfrm>
          <a:off x="1193533" y="3722561"/>
          <a:ext cx="10231650" cy="1468285"/>
        </p:xfrm>
        <a:graphic>
          <a:graphicData uri="http://schemas.openxmlformats.org/drawingml/2006/table">
            <a:tbl>
              <a:tblPr firstRow="1" bandRow="1">
                <a:noFill/>
                <a:tableStyleId>{848DE842-0DCF-44B2-90E3-A4E7FDBB726B}</a:tableStyleId>
              </a:tblPr>
              <a:tblGrid>
                <a:gridCol w="147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Максимальный балл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Средний балл</a:t>
                      </a:r>
                      <a:endParaRPr sz="18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 выполнения задания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набравших максимальное количество баллов,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не справившихся с заданием,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1,3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65,9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18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23 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чел., </a:t>
                      </a: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39,6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чел., </a:t>
                      </a: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6,9 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01" name="Google Shape;301;g1bb769b1ab0_0_63"/>
          <p:cNvSpPr txBox="1"/>
          <p:nvPr/>
        </p:nvSpPr>
        <p:spPr>
          <a:xfrm>
            <a:off x="1030999" y="1383928"/>
            <a:ext cx="2625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0" i="0" u="sng" strike="noStrike" cap="none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Задание </a:t>
            </a:r>
            <a:r>
              <a:rPr lang="ru-RU" sz="2800" u="sng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9</a:t>
            </a:r>
            <a:endParaRPr/>
          </a:p>
        </p:txBody>
      </p:sp>
      <p:sp>
        <p:nvSpPr>
          <p:cNvPr id="302" name="Google Shape;302;g1bb769b1ab0_0_63"/>
          <p:cNvSpPr txBox="1"/>
          <p:nvPr/>
        </p:nvSpPr>
        <p:spPr>
          <a:xfrm>
            <a:off x="1093498" y="2245425"/>
            <a:ext cx="107622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/>
              <a:t>Определение словарей по словарным статьям.</a:t>
            </a:r>
            <a:endParaRPr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1bb769b1ab0_0_71"/>
          <p:cNvSpPr txBox="1"/>
          <p:nvPr/>
        </p:nvSpPr>
        <p:spPr>
          <a:xfrm>
            <a:off x="1012724" y="737727"/>
            <a:ext cx="61269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РУССКИЙ ЯЗЫК - 2022</a:t>
            </a:r>
            <a:endParaRPr/>
          </a:p>
        </p:txBody>
      </p:sp>
      <p:graphicFrame>
        <p:nvGraphicFramePr>
          <p:cNvPr id="308" name="Google Shape;308;g1bb769b1ab0_0_71"/>
          <p:cNvGraphicFramePr/>
          <p:nvPr>
            <p:extLst>
              <p:ext uri="{D42A27DB-BD31-4B8C-83A1-F6EECF244321}">
                <p14:modId xmlns:p14="http://schemas.microsoft.com/office/powerpoint/2010/main" val="4178014244"/>
              </p:ext>
            </p:extLst>
          </p:nvPr>
        </p:nvGraphicFramePr>
        <p:xfrm>
          <a:off x="1193533" y="3722561"/>
          <a:ext cx="10231650" cy="1468285"/>
        </p:xfrm>
        <a:graphic>
          <a:graphicData uri="http://schemas.openxmlformats.org/drawingml/2006/table">
            <a:tbl>
              <a:tblPr firstRow="1" bandRow="1">
                <a:noFill/>
                <a:tableStyleId>{848DE842-0DCF-44B2-90E3-A4E7FDBB726B}</a:tableStyleId>
              </a:tblPr>
              <a:tblGrid>
                <a:gridCol w="147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Максимальный балл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Средний балл</a:t>
                      </a:r>
                      <a:endParaRPr sz="18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 выполнения задания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набравших максимальное количество баллов,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не справившихся с заданием,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082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4,7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51,7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18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0 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чел., </a:t>
                      </a: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чел., </a:t>
                      </a: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6,9 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09" name="Google Shape;309;g1bb769b1ab0_0_71"/>
          <p:cNvSpPr txBox="1"/>
          <p:nvPr/>
        </p:nvSpPr>
        <p:spPr>
          <a:xfrm>
            <a:off x="1030999" y="1383928"/>
            <a:ext cx="2625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0" i="0" u="sng" strike="noStrike" cap="none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Задание </a:t>
            </a:r>
            <a:r>
              <a:rPr lang="ru-RU" sz="2800" u="sng">
                <a:solidFill>
                  <a:srgbClr val="A08209"/>
                </a:solidFill>
                <a:latin typeface="Raleway"/>
                <a:ea typeface="Raleway"/>
                <a:cs typeface="Raleway"/>
                <a:sym typeface="Raleway"/>
              </a:rPr>
              <a:t>10</a:t>
            </a:r>
            <a:endParaRPr/>
          </a:p>
        </p:txBody>
      </p:sp>
      <p:sp>
        <p:nvSpPr>
          <p:cNvPr id="310" name="Google Shape;310;g1bb769b1ab0_0_71"/>
          <p:cNvSpPr txBox="1"/>
          <p:nvPr/>
        </p:nvSpPr>
        <p:spPr>
          <a:xfrm>
            <a:off x="928250" y="2124875"/>
            <a:ext cx="107622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chemeClr val="dk1"/>
                </a:solidFill>
                <a:highlight>
                  <a:srgbClr val="FFFFFF"/>
                </a:highlight>
              </a:rPr>
              <a:t>Составление текста-рассуждения на тему "Самая интересная вещь в мире".</a:t>
            </a:r>
            <a:endParaRPr sz="2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3"/>
          <p:cNvSpPr/>
          <p:nvPr/>
        </p:nvSpPr>
        <p:spPr>
          <a:xfrm>
            <a:off x="1160979" y="3816929"/>
            <a:ext cx="2377870" cy="835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КОЛИЧЕСТВО участников</a:t>
            </a: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13"/>
          <p:cNvSpPr txBox="1"/>
          <p:nvPr/>
        </p:nvSpPr>
        <p:spPr>
          <a:xfrm>
            <a:off x="1554429" y="5216044"/>
            <a:ext cx="159097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1" i="0" u="none" strike="noStrike" cap="none">
                <a:solidFill>
                  <a:srgbClr val="D64815"/>
                </a:solidFill>
                <a:latin typeface="Raleway"/>
                <a:ea typeface="Raleway"/>
                <a:cs typeface="Raleway"/>
                <a:sym typeface="Raleway"/>
              </a:rPr>
              <a:t>54 чел.</a:t>
            </a:r>
            <a:endParaRPr sz="1400" b="1" i="0" u="none" strike="noStrike" cap="none">
              <a:solidFill>
                <a:srgbClr val="D6481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13"/>
          <p:cNvSpPr txBox="1"/>
          <p:nvPr/>
        </p:nvSpPr>
        <p:spPr>
          <a:xfrm>
            <a:off x="1012723" y="737727"/>
            <a:ext cx="754413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>
                <a:solidFill>
                  <a:srgbClr val="D64815"/>
                </a:solidFill>
                <a:latin typeface="Raleway"/>
                <a:ea typeface="Raleway"/>
                <a:cs typeface="Raleway"/>
                <a:sym typeface="Raleway"/>
              </a:rPr>
              <a:t>ЛИТЕРАТУРНОЕ ЧТЕНИЕ - 2022</a:t>
            </a:r>
            <a:endParaRPr/>
          </a:p>
        </p:txBody>
      </p:sp>
      <p:cxnSp>
        <p:nvCxnSpPr>
          <p:cNvPr id="318" name="Google Shape;318;p13"/>
          <p:cNvCxnSpPr/>
          <p:nvPr/>
        </p:nvCxnSpPr>
        <p:spPr>
          <a:xfrm rot="10800000" flipH="1">
            <a:off x="1396181" y="2225582"/>
            <a:ext cx="9082547" cy="2990464"/>
          </a:xfrm>
          <a:prstGeom prst="straightConnector1">
            <a:avLst/>
          </a:prstGeom>
          <a:noFill/>
          <a:ln w="34925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19" name="Google Shape;319;p13"/>
          <p:cNvSpPr/>
          <p:nvPr/>
        </p:nvSpPr>
        <p:spPr>
          <a:xfrm>
            <a:off x="2169914" y="4712601"/>
            <a:ext cx="360000" cy="360000"/>
          </a:xfrm>
          <a:prstGeom prst="ellipse">
            <a:avLst/>
          </a:prstGeom>
          <a:solidFill>
            <a:srgbClr val="EDC00E"/>
          </a:solidFill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20" name="Google Shape;320;p13"/>
          <p:cNvSpPr/>
          <p:nvPr/>
        </p:nvSpPr>
        <p:spPr>
          <a:xfrm>
            <a:off x="4736125" y="3888406"/>
            <a:ext cx="360000" cy="360000"/>
          </a:xfrm>
          <a:prstGeom prst="ellipse">
            <a:avLst/>
          </a:prstGeom>
          <a:solidFill>
            <a:srgbClr val="EDC00E"/>
          </a:solidFill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21" name="Google Shape;321;p13"/>
          <p:cNvSpPr/>
          <p:nvPr/>
        </p:nvSpPr>
        <p:spPr>
          <a:xfrm>
            <a:off x="7452235" y="2980931"/>
            <a:ext cx="360000" cy="360000"/>
          </a:xfrm>
          <a:prstGeom prst="ellipse">
            <a:avLst/>
          </a:prstGeom>
          <a:solidFill>
            <a:srgbClr val="EDC00E"/>
          </a:solidFill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22" name="Google Shape;322;p13"/>
          <p:cNvSpPr/>
          <p:nvPr/>
        </p:nvSpPr>
        <p:spPr>
          <a:xfrm>
            <a:off x="10298728" y="2045582"/>
            <a:ext cx="360000" cy="360000"/>
          </a:xfrm>
          <a:prstGeom prst="ellipse">
            <a:avLst/>
          </a:prstGeom>
          <a:solidFill>
            <a:srgbClr val="D64815"/>
          </a:solidFill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23" name="Google Shape;323;p13"/>
          <p:cNvSpPr/>
          <p:nvPr/>
        </p:nvSpPr>
        <p:spPr>
          <a:xfrm>
            <a:off x="3660143" y="2980931"/>
            <a:ext cx="2377870" cy="835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КОЛИЧЕСТВО заданий</a:t>
            </a: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13"/>
          <p:cNvSpPr txBox="1"/>
          <p:nvPr/>
        </p:nvSpPr>
        <p:spPr>
          <a:xfrm>
            <a:off x="3777744" y="4487826"/>
            <a:ext cx="237787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1">
                <a:solidFill>
                  <a:srgbClr val="D64815"/>
                </a:solidFill>
                <a:latin typeface="Raleway"/>
                <a:ea typeface="Raleway"/>
                <a:cs typeface="Raleway"/>
                <a:sym typeface="Raleway"/>
              </a:rPr>
              <a:t>6</a:t>
            </a:r>
            <a:r>
              <a:rPr lang="ru-RU" sz="3200" b="1" i="0" u="none" strike="noStrike" cap="none">
                <a:solidFill>
                  <a:srgbClr val="D64815"/>
                </a:solidFill>
                <a:latin typeface="Raleway"/>
                <a:ea typeface="Raleway"/>
                <a:cs typeface="Raleway"/>
                <a:sym typeface="Raleway"/>
              </a:rPr>
              <a:t> заданий</a:t>
            </a:r>
            <a:endParaRPr sz="1400" b="1" i="0" u="none" strike="noStrike" cap="none">
              <a:solidFill>
                <a:srgbClr val="D6481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13"/>
          <p:cNvSpPr/>
          <p:nvPr/>
        </p:nvSpPr>
        <p:spPr>
          <a:xfrm>
            <a:off x="6038013" y="1726437"/>
            <a:ext cx="2935881" cy="1339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МАКСИМАЛЬНОЕ количество баллов</a:t>
            </a: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13"/>
          <p:cNvSpPr txBox="1"/>
          <p:nvPr/>
        </p:nvSpPr>
        <p:spPr>
          <a:xfrm>
            <a:off x="6408548" y="3570090"/>
            <a:ext cx="237787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1">
                <a:solidFill>
                  <a:srgbClr val="D64815"/>
                </a:solidFill>
                <a:latin typeface="Raleway"/>
                <a:ea typeface="Raleway"/>
                <a:cs typeface="Raleway"/>
                <a:sym typeface="Raleway"/>
              </a:rPr>
              <a:t>54</a:t>
            </a:r>
            <a:r>
              <a:rPr lang="ru-RU" sz="3200" b="1" i="0" u="none" strike="noStrike" cap="none">
                <a:solidFill>
                  <a:srgbClr val="D64815"/>
                </a:solidFill>
                <a:latin typeface="Raleway"/>
                <a:ea typeface="Raleway"/>
                <a:cs typeface="Raleway"/>
                <a:sym typeface="Raleway"/>
              </a:rPr>
              <a:t> балла</a:t>
            </a:r>
            <a:endParaRPr sz="1400" b="1" i="0" u="none" strike="noStrike" cap="none">
              <a:solidFill>
                <a:srgbClr val="D6481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13"/>
          <p:cNvSpPr/>
          <p:nvPr/>
        </p:nvSpPr>
        <p:spPr>
          <a:xfrm>
            <a:off x="8892540" y="871650"/>
            <a:ext cx="2935881" cy="1339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%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выполнения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олимпиады</a:t>
            </a: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13"/>
          <p:cNvSpPr txBox="1"/>
          <p:nvPr/>
        </p:nvSpPr>
        <p:spPr>
          <a:xfrm>
            <a:off x="9883886" y="2474540"/>
            <a:ext cx="143227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1">
                <a:solidFill>
                  <a:srgbClr val="D64815"/>
                </a:solidFill>
                <a:latin typeface="Raleway"/>
                <a:ea typeface="Raleway"/>
                <a:cs typeface="Raleway"/>
                <a:sym typeface="Raleway"/>
              </a:rPr>
              <a:t>46,6</a:t>
            </a:r>
            <a:r>
              <a:rPr lang="ru-RU" sz="3200" b="1" i="0" u="none" strike="noStrike" cap="none">
                <a:solidFill>
                  <a:srgbClr val="D64815"/>
                </a:solidFill>
                <a:latin typeface="Raleway"/>
                <a:ea typeface="Raleway"/>
                <a:cs typeface="Raleway"/>
                <a:sym typeface="Raleway"/>
              </a:rPr>
              <a:t> %</a:t>
            </a:r>
            <a:endParaRPr sz="1400" b="1" i="0" u="none" strike="noStrike" cap="none">
              <a:solidFill>
                <a:srgbClr val="D6481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13"/>
          <p:cNvSpPr/>
          <p:nvPr/>
        </p:nvSpPr>
        <p:spPr>
          <a:xfrm>
            <a:off x="2169914" y="4724975"/>
            <a:ext cx="360000" cy="360000"/>
          </a:xfrm>
          <a:prstGeom prst="ellipse">
            <a:avLst/>
          </a:prstGeom>
          <a:solidFill>
            <a:srgbClr val="D64815"/>
          </a:solidFill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30" name="Google Shape;330;p13"/>
          <p:cNvSpPr/>
          <p:nvPr/>
        </p:nvSpPr>
        <p:spPr>
          <a:xfrm>
            <a:off x="4736125" y="3900780"/>
            <a:ext cx="360000" cy="360000"/>
          </a:xfrm>
          <a:prstGeom prst="ellipse">
            <a:avLst/>
          </a:prstGeom>
          <a:solidFill>
            <a:srgbClr val="D64815"/>
          </a:solidFill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31" name="Google Shape;331;p13"/>
          <p:cNvSpPr/>
          <p:nvPr/>
        </p:nvSpPr>
        <p:spPr>
          <a:xfrm>
            <a:off x="7452235" y="2993305"/>
            <a:ext cx="360000" cy="360000"/>
          </a:xfrm>
          <a:prstGeom prst="ellipse">
            <a:avLst/>
          </a:prstGeom>
          <a:solidFill>
            <a:srgbClr val="D64815"/>
          </a:solidFill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4"/>
          <p:cNvSpPr txBox="1"/>
          <p:nvPr/>
        </p:nvSpPr>
        <p:spPr>
          <a:xfrm>
            <a:off x="1012723" y="737727"/>
            <a:ext cx="754092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>
                <a:solidFill>
                  <a:srgbClr val="D64815"/>
                </a:solidFill>
                <a:latin typeface="Raleway"/>
                <a:ea typeface="Raleway"/>
                <a:cs typeface="Raleway"/>
                <a:sym typeface="Raleway"/>
              </a:rPr>
              <a:t>ЛИТЕРАТУРНОЕ ЧТЕНИЕ - 2022</a:t>
            </a:r>
            <a:endParaRPr/>
          </a:p>
        </p:txBody>
      </p:sp>
      <p:graphicFrame>
        <p:nvGraphicFramePr>
          <p:cNvPr id="337" name="Google Shape;337;p14"/>
          <p:cNvGraphicFramePr/>
          <p:nvPr/>
        </p:nvGraphicFramePr>
        <p:xfrm>
          <a:off x="1175333" y="3722561"/>
          <a:ext cx="10231650" cy="1468285"/>
        </p:xfrm>
        <a:graphic>
          <a:graphicData uri="http://schemas.openxmlformats.org/drawingml/2006/table">
            <a:tbl>
              <a:tblPr firstRow="1" bandRow="1">
                <a:noFill/>
                <a:tableStyleId>{848DE842-0DCF-44B2-90E3-A4E7FDBB726B}</a:tableStyleId>
              </a:tblPr>
              <a:tblGrid>
                <a:gridCol w="147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Максимальный балл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48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Средний балл</a:t>
                      </a:r>
                      <a:endParaRPr sz="18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48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 выполнения задания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48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набравших максимальное количество баллов,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48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не справившихся с заданием,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481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r>
                        <a:rPr lang="ru-RU" sz="24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2,4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24,6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чел., </a:t>
                      </a: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3,7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чел., </a:t>
                      </a: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33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38" name="Google Shape;338;p14"/>
          <p:cNvSpPr txBox="1"/>
          <p:nvPr/>
        </p:nvSpPr>
        <p:spPr>
          <a:xfrm>
            <a:off x="1012724" y="1343978"/>
            <a:ext cx="26256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0" i="0" u="sng" strike="noStrike" cap="none">
                <a:solidFill>
                  <a:srgbClr val="D64815"/>
                </a:solidFill>
                <a:latin typeface="Raleway"/>
                <a:ea typeface="Raleway"/>
                <a:cs typeface="Raleway"/>
                <a:sym typeface="Raleway"/>
              </a:rPr>
              <a:t>Задание 1</a:t>
            </a:r>
            <a:endParaRPr/>
          </a:p>
        </p:txBody>
      </p:sp>
      <p:sp>
        <p:nvSpPr>
          <p:cNvPr id="339" name="Google Shape;339;p14"/>
          <p:cNvSpPr txBox="1"/>
          <p:nvPr/>
        </p:nvSpPr>
        <p:spPr>
          <a:xfrm>
            <a:off x="1012724" y="1886938"/>
            <a:ext cx="1055684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>
                <a:solidFill>
                  <a:schemeClr val="dk1"/>
                </a:solidFill>
              </a:rPr>
              <a:t>Знание устойчивых сочетаний слов, умение отличать фразеологизмы от свободных словосочетаний. 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1bbf75c7d5b_0_6"/>
          <p:cNvSpPr txBox="1"/>
          <p:nvPr/>
        </p:nvSpPr>
        <p:spPr>
          <a:xfrm>
            <a:off x="1012723" y="737727"/>
            <a:ext cx="75408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>
                <a:solidFill>
                  <a:srgbClr val="D64815"/>
                </a:solidFill>
                <a:latin typeface="Raleway"/>
                <a:ea typeface="Raleway"/>
                <a:cs typeface="Raleway"/>
                <a:sym typeface="Raleway"/>
              </a:rPr>
              <a:t>ЛИТЕРАТУРНОЕ ЧТЕНИЕ - 2022</a:t>
            </a:r>
            <a:endParaRPr/>
          </a:p>
        </p:txBody>
      </p:sp>
      <p:graphicFrame>
        <p:nvGraphicFramePr>
          <p:cNvPr id="345" name="Google Shape;345;g1bbf75c7d5b_0_6"/>
          <p:cNvGraphicFramePr/>
          <p:nvPr/>
        </p:nvGraphicFramePr>
        <p:xfrm>
          <a:off x="1193533" y="3722561"/>
          <a:ext cx="10231650" cy="1468285"/>
        </p:xfrm>
        <a:graphic>
          <a:graphicData uri="http://schemas.openxmlformats.org/drawingml/2006/table">
            <a:tbl>
              <a:tblPr firstRow="1" bandRow="1">
                <a:noFill/>
                <a:tableStyleId>{848DE842-0DCF-44B2-90E3-A4E7FDBB726B}</a:tableStyleId>
              </a:tblPr>
              <a:tblGrid>
                <a:gridCol w="147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Максимальный балл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48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Средний балл</a:t>
                      </a:r>
                      <a:endParaRPr sz="18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48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 выполнения задания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48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набравших максимальное количество баллов,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48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не справившихся с заданием,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481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lang="ru-RU" sz="24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2,9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58 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чел., </a:t>
                      </a: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3,7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чел., </a:t>
                      </a: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46" name="Google Shape;346;g1bbf75c7d5b_0_6"/>
          <p:cNvSpPr txBox="1"/>
          <p:nvPr/>
        </p:nvSpPr>
        <p:spPr>
          <a:xfrm>
            <a:off x="1012724" y="1343978"/>
            <a:ext cx="2625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0" i="0" u="sng" strike="noStrike" cap="none">
                <a:solidFill>
                  <a:srgbClr val="D64815"/>
                </a:solidFill>
                <a:latin typeface="Raleway"/>
                <a:ea typeface="Raleway"/>
                <a:cs typeface="Raleway"/>
                <a:sym typeface="Raleway"/>
              </a:rPr>
              <a:t>Задание </a:t>
            </a:r>
            <a:r>
              <a:rPr lang="ru-RU" sz="2800" u="sng">
                <a:solidFill>
                  <a:srgbClr val="D64815"/>
                </a:solidFill>
                <a:latin typeface="Raleway"/>
                <a:ea typeface="Raleway"/>
                <a:cs typeface="Raleway"/>
                <a:sym typeface="Raleway"/>
              </a:rPr>
              <a:t>2</a:t>
            </a:r>
            <a:endParaRPr/>
          </a:p>
        </p:txBody>
      </p:sp>
      <p:sp>
        <p:nvSpPr>
          <p:cNvPr id="347" name="Google Shape;347;g1bbf75c7d5b_0_6"/>
          <p:cNvSpPr txBox="1"/>
          <p:nvPr/>
        </p:nvSpPr>
        <p:spPr>
          <a:xfrm>
            <a:off x="1012724" y="1886938"/>
            <a:ext cx="10556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>
                <a:solidFill>
                  <a:schemeClr val="dk1"/>
                </a:solidFill>
              </a:rPr>
              <a:t>Знание героев художественных произведений, способов их передвижения во время путешествий.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1bbf75c7d5b_0_13"/>
          <p:cNvSpPr txBox="1"/>
          <p:nvPr/>
        </p:nvSpPr>
        <p:spPr>
          <a:xfrm>
            <a:off x="1012723" y="737727"/>
            <a:ext cx="75408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>
                <a:solidFill>
                  <a:srgbClr val="D64815"/>
                </a:solidFill>
                <a:latin typeface="Raleway"/>
                <a:ea typeface="Raleway"/>
                <a:cs typeface="Raleway"/>
                <a:sym typeface="Raleway"/>
              </a:rPr>
              <a:t>ЛИТЕРАТУРНОЕ ЧТЕНИЕ - 2022</a:t>
            </a:r>
            <a:endParaRPr/>
          </a:p>
        </p:txBody>
      </p:sp>
      <p:graphicFrame>
        <p:nvGraphicFramePr>
          <p:cNvPr id="353" name="Google Shape;353;g1bbf75c7d5b_0_13"/>
          <p:cNvGraphicFramePr/>
          <p:nvPr/>
        </p:nvGraphicFramePr>
        <p:xfrm>
          <a:off x="1193533" y="3722561"/>
          <a:ext cx="10231650" cy="1468285"/>
        </p:xfrm>
        <a:graphic>
          <a:graphicData uri="http://schemas.openxmlformats.org/drawingml/2006/table">
            <a:tbl>
              <a:tblPr firstRow="1" bandRow="1">
                <a:noFill/>
                <a:tableStyleId>{848DE842-0DCF-44B2-90E3-A4E7FDBB726B}</a:tableStyleId>
              </a:tblPr>
              <a:tblGrid>
                <a:gridCol w="147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Максимальный балл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48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Средний балл</a:t>
                      </a:r>
                      <a:endParaRPr sz="18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48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 выполнения задания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48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набравших максимальное количество баллов,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48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не справившихся с заданием,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481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1,2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20 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чел., </a:t>
                      </a: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чел., </a:t>
                      </a: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35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54" name="Google Shape;354;g1bbf75c7d5b_0_13"/>
          <p:cNvSpPr txBox="1"/>
          <p:nvPr/>
        </p:nvSpPr>
        <p:spPr>
          <a:xfrm>
            <a:off x="1012724" y="1343978"/>
            <a:ext cx="2625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0" i="0" u="sng" strike="noStrike" cap="none">
                <a:solidFill>
                  <a:srgbClr val="D64815"/>
                </a:solidFill>
                <a:latin typeface="Raleway"/>
                <a:ea typeface="Raleway"/>
                <a:cs typeface="Raleway"/>
                <a:sym typeface="Raleway"/>
              </a:rPr>
              <a:t>Задание </a:t>
            </a:r>
            <a:r>
              <a:rPr lang="ru-RU" sz="2800" u="sng">
                <a:solidFill>
                  <a:srgbClr val="D64815"/>
                </a:solidFill>
                <a:latin typeface="Raleway"/>
                <a:ea typeface="Raleway"/>
                <a:cs typeface="Raleway"/>
                <a:sym typeface="Raleway"/>
              </a:rPr>
              <a:t>3</a:t>
            </a:r>
            <a:endParaRPr/>
          </a:p>
        </p:txBody>
      </p:sp>
      <p:sp>
        <p:nvSpPr>
          <p:cNvPr id="355" name="Google Shape;355;g1bbf75c7d5b_0_13"/>
          <p:cNvSpPr txBox="1"/>
          <p:nvPr/>
        </p:nvSpPr>
        <p:spPr>
          <a:xfrm>
            <a:off x="1012724" y="1886938"/>
            <a:ext cx="10556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>
                <a:solidFill>
                  <a:schemeClr val="dk1"/>
                </a:solidFill>
              </a:rPr>
              <a:t>Умение определять мораль басни.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1bbf75c7d5b_0_20"/>
          <p:cNvSpPr txBox="1"/>
          <p:nvPr/>
        </p:nvSpPr>
        <p:spPr>
          <a:xfrm>
            <a:off x="1012723" y="737727"/>
            <a:ext cx="75408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>
                <a:solidFill>
                  <a:srgbClr val="D64815"/>
                </a:solidFill>
                <a:latin typeface="Raleway"/>
                <a:ea typeface="Raleway"/>
                <a:cs typeface="Raleway"/>
                <a:sym typeface="Raleway"/>
              </a:rPr>
              <a:t>ЛИТЕРАТУРНОЕ ЧТЕНИЕ - 2022</a:t>
            </a:r>
            <a:endParaRPr/>
          </a:p>
        </p:txBody>
      </p:sp>
      <p:graphicFrame>
        <p:nvGraphicFramePr>
          <p:cNvPr id="361" name="Google Shape;361;g1bbf75c7d5b_0_20"/>
          <p:cNvGraphicFramePr/>
          <p:nvPr/>
        </p:nvGraphicFramePr>
        <p:xfrm>
          <a:off x="1193533" y="3722561"/>
          <a:ext cx="10231650" cy="1468285"/>
        </p:xfrm>
        <a:graphic>
          <a:graphicData uri="http://schemas.openxmlformats.org/drawingml/2006/table">
            <a:tbl>
              <a:tblPr firstRow="1" bandRow="1">
                <a:noFill/>
                <a:tableStyleId>{848DE842-0DCF-44B2-90E3-A4E7FDBB726B}</a:tableStyleId>
              </a:tblPr>
              <a:tblGrid>
                <a:gridCol w="147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Максимальный балл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48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Средний балл</a:t>
                      </a:r>
                      <a:endParaRPr sz="18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48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 выполнения задания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48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набравших максимальное количество баллов,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48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не справившихся с заданием,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481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r>
                        <a:rPr lang="ru-RU" sz="24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5,5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45,8 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чел., </a:t>
                      </a: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11,1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чел., </a:t>
                      </a: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7,4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62" name="Google Shape;362;g1bbf75c7d5b_0_20"/>
          <p:cNvSpPr txBox="1"/>
          <p:nvPr/>
        </p:nvSpPr>
        <p:spPr>
          <a:xfrm>
            <a:off x="1012724" y="1343978"/>
            <a:ext cx="2625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0" i="0" u="sng" strike="noStrike" cap="none">
                <a:solidFill>
                  <a:srgbClr val="D64815"/>
                </a:solidFill>
                <a:latin typeface="Raleway"/>
                <a:ea typeface="Raleway"/>
                <a:cs typeface="Raleway"/>
                <a:sym typeface="Raleway"/>
              </a:rPr>
              <a:t>Задание </a:t>
            </a:r>
            <a:r>
              <a:rPr lang="ru-RU" sz="2800" u="sng">
                <a:solidFill>
                  <a:srgbClr val="D64815"/>
                </a:solidFill>
                <a:latin typeface="Raleway"/>
                <a:ea typeface="Raleway"/>
                <a:cs typeface="Raleway"/>
                <a:sym typeface="Raleway"/>
              </a:rPr>
              <a:t>4</a:t>
            </a:r>
            <a:endParaRPr/>
          </a:p>
        </p:txBody>
      </p:sp>
      <p:sp>
        <p:nvSpPr>
          <p:cNvPr id="363" name="Google Shape;363;g1bbf75c7d5b_0_20"/>
          <p:cNvSpPr txBox="1"/>
          <p:nvPr/>
        </p:nvSpPr>
        <p:spPr>
          <a:xfrm>
            <a:off x="1012724" y="1886938"/>
            <a:ext cx="10556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>
                <a:solidFill>
                  <a:schemeClr val="dk1"/>
                </a:solidFill>
              </a:rPr>
              <a:t>Соотношение фамилии автора и героя его произведения.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1bbf75c7d5b_0_27"/>
          <p:cNvSpPr txBox="1"/>
          <p:nvPr/>
        </p:nvSpPr>
        <p:spPr>
          <a:xfrm>
            <a:off x="1012723" y="737727"/>
            <a:ext cx="75408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>
                <a:solidFill>
                  <a:srgbClr val="D64815"/>
                </a:solidFill>
                <a:latin typeface="Raleway"/>
                <a:ea typeface="Raleway"/>
                <a:cs typeface="Raleway"/>
                <a:sym typeface="Raleway"/>
              </a:rPr>
              <a:t>ЛИТЕРАТУРНОЕ ЧТЕНИЕ - 2022</a:t>
            </a:r>
            <a:endParaRPr/>
          </a:p>
        </p:txBody>
      </p:sp>
      <p:graphicFrame>
        <p:nvGraphicFramePr>
          <p:cNvPr id="369" name="Google Shape;369;g1bbf75c7d5b_0_27"/>
          <p:cNvGraphicFramePr/>
          <p:nvPr>
            <p:extLst>
              <p:ext uri="{D42A27DB-BD31-4B8C-83A1-F6EECF244321}">
                <p14:modId xmlns:p14="http://schemas.microsoft.com/office/powerpoint/2010/main" val="568759282"/>
              </p:ext>
            </p:extLst>
          </p:nvPr>
        </p:nvGraphicFramePr>
        <p:xfrm>
          <a:off x="1193533" y="3722561"/>
          <a:ext cx="10231650" cy="1468285"/>
        </p:xfrm>
        <a:graphic>
          <a:graphicData uri="http://schemas.openxmlformats.org/drawingml/2006/table">
            <a:tbl>
              <a:tblPr firstRow="1" bandRow="1">
                <a:noFill/>
                <a:tableStyleId>{848DE842-0DCF-44B2-90E3-A4E7FDBB726B}</a:tableStyleId>
              </a:tblPr>
              <a:tblGrid>
                <a:gridCol w="147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Максимальный балл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48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Средний балл</a:t>
                      </a:r>
                      <a:endParaRPr sz="18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48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% выполнения задания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48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набравших максимальное количество баллов,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48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не справившихся с заданием,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481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r>
                        <a:rPr lang="ru-RU" sz="24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7,5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62,5 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чел., </a:t>
                      </a: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3,7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чел., </a:t>
                      </a:r>
                      <a:r>
                        <a:rPr lang="ru-RU" sz="24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1,8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70" name="Google Shape;370;g1bbf75c7d5b_0_27"/>
          <p:cNvSpPr txBox="1"/>
          <p:nvPr/>
        </p:nvSpPr>
        <p:spPr>
          <a:xfrm>
            <a:off x="1012724" y="1343978"/>
            <a:ext cx="2625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0" i="0" u="sng" strike="noStrike" cap="none">
                <a:solidFill>
                  <a:srgbClr val="D64815"/>
                </a:solidFill>
                <a:latin typeface="Raleway"/>
                <a:ea typeface="Raleway"/>
                <a:cs typeface="Raleway"/>
                <a:sym typeface="Raleway"/>
              </a:rPr>
              <a:t>Задание </a:t>
            </a:r>
            <a:r>
              <a:rPr lang="ru-RU" sz="2800" u="sng">
                <a:solidFill>
                  <a:srgbClr val="D64815"/>
                </a:solidFill>
                <a:latin typeface="Raleway"/>
                <a:ea typeface="Raleway"/>
                <a:cs typeface="Raleway"/>
                <a:sym typeface="Raleway"/>
              </a:rPr>
              <a:t>5</a:t>
            </a:r>
            <a:endParaRPr/>
          </a:p>
        </p:txBody>
      </p:sp>
      <p:sp>
        <p:nvSpPr>
          <p:cNvPr id="371" name="Google Shape;371;g1bbf75c7d5b_0_27"/>
          <p:cNvSpPr txBox="1"/>
          <p:nvPr/>
        </p:nvSpPr>
        <p:spPr>
          <a:xfrm>
            <a:off x="1012724" y="1886938"/>
            <a:ext cx="10556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>
                <a:solidFill>
                  <a:schemeClr val="dk1"/>
                </a:solidFill>
              </a:rPr>
              <a:t>Умение определять тему, тип текста, находить в тексте прямой ответ на поставленный вопрос, строить речевое высказывание в письменной форме.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1bbf75c7d5b_0_38"/>
          <p:cNvSpPr txBox="1"/>
          <p:nvPr/>
        </p:nvSpPr>
        <p:spPr>
          <a:xfrm>
            <a:off x="1012723" y="737727"/>
            <a:ext cx="75408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>
                <a:solidFill>
                  <a:srgbClr val="D64815"/>
                </a:solidFill>
                <a:latin typeface="Raleway"/>
                <a:ea typeface="Raleway"/>
                <a:cs typeface="Raleway"/>
                <a:sym typeface="Raleway"/>
              </a:rPr>
              <a:t>ЛИТЕРАТУРНОЕ ЧТЕНИЕ - 2022</a:t>
            </a:r>
            <a:endParaRPr/>
          </a:p>
        </p:txBody>
      </p:sp>
      <p:graphicFrame>
        <p:nvGraphicFramePr>
          <p:cNvPr id="377" name="Google Shape;377;g1bbf75c7d5b_0_38"/>
          <p:cNvGraphicFramePr/>
          <p:nvPr/>
        </p:nvGraphicFramePr>
        <p:xfrm>
          <a:off x="1193533" y="3722561"/>
          <a:ext cx="10231650" cy="1468285"/>
        </p:xfrm>
        <a:graphic>
          <a:graphicData uri="http://schemas.openxmlformats.org/drawingml/2006/table">
            <a:tbl>
              <a:tblPr firstRow="1" bandRow="1">
                <a:noFill/>
                <a:tableStyleId>{848DE842-0DCF-44B2-90E3-A4E7FDBB726B}</a:tableStyleId>
              </a:tblPr>
              <a:tblGrid>
                <a:gridCol w="147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Максимальный балл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48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Средний балл</a:t>
                      </a:r>
                      <a:endParaRPr sz="18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48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 выполнения задания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48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набравших максимальное количество баллов,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48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не справившихся с заданием,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6481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lang="ru-RU" sz="24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5,5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61,6 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%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чел., </a:t>
                      </a: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11,1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чел., </a:t>
                      </a:r>
                      <a:r>
                        <a:rPr lang="ru-RU"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%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78" name="Google Shape;378;g1bbf75c7d5b_0_38"/>
          <p:cNvSpPr txBox="1"/>
          <p:nvPr/>
        </p:nvSpPr>
        <p:spPr>
          <a:xfrm>
            <a:off x="1012724" y="1343978"/>
            <a:ext cx="2625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0" i="0" u="sng" strike="noStrike" cap="none">
                <a:solidFill>
                  <a:srgbClr val="D64815"/>
                </a:solidFill>
                <a:latin typeface="Raleway"/>
                <a:ea typeface="Raleway"/>
                <a:cs typeface="Raleway"/>
                <a:sym typeface="Raleway"/>
              </a:rPr>
              <a:t>Задание </a:t>
            </a:r>
            <a:r>
              <a:rPr lang="ru-RU" sz="2800" u="sng">
                <a:solidFill>
                  <a:srgbClr val="D64815"/>
                </a:solidFill>
                <a:latin typeface="Raleway"/>
                <a:ea typeface="Raleway"/>
                <a:cs typeface="Raleway"/>
                <a:sym typeface="Raleway"/>
              </a:rPr>
              <a:t>6</a:t>
            </a:r>
            <a:endParaRPr/>
          </a:p>
        </p:txBody>
      </p:sp>
      <p:sp>
        <p:nvSpPr>
          <p:cNvPr id="379" name="Google Shape;379;g1bbf75c7d5b_0_38"/>
          <p:cNvSpPr txBox="1"/>
          <p:nvPr/>
        </p:nvSpPr>
        <p:spPr>
          <a:xfrm>
            <a:off x="1012724" y="1886938"/>
            <a:ext cx="10556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>
                <a:solidFill>
                  <a:schemeClr val="dk1"/>
                </a:solidFill>
              </a:rPr>
              <a:t>Умение устанавливать последовательность, строить речевое  высказывание на заданную тему в письменной форме.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39;p21">
            <a:extLst>
              <a:ext uri="{FF2B5EF4-FFF2-40B4-BE49-F238E27FC236}">
                <a16:creationId xmlns:a16="http://schemas.microsoft.com/office/drawing/2014/main" id="{A75A8E7E-7D21-4BD2-A047-C46434665C58}"/>
              </a:ext>
            </a:extLst>
          </p:cNvPr>
          <p:cNvSpPr/>
          <p:nvPr/>
        </p:nvSpPr>
        <p:spPr>
          <a:xfrm>
            <a:off x="1160979" y="3816929"/>
            <a:ext cx="2377870" cy="835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dk1"/>
                </a:solidFill>
                <a:latin typeface="Raleway Medium"/>
                <a:sym typeface="Raleway Medium"/>
              </a:rPr>
              <a:t>КОЛИЧЕСТВО участников</a:t>
            </a:r>
            <a:endParaRPr sz="2000" b="1" dirty="0"/>
          </a:p>
        </p:txBody>
      </p:sp>
      <p:sp>
        <p:nvSpPr>
          <p:cNvPr id="323" name="Google Shape;346;p21">
            <a:extLst>
              <a:ext uri="{FF2B5EF4-FFF2-40B4-BE49-F238E27FC236}">
                <a16:creationId xmlns:a16="http://schemas.microsoft.com/office/drawing/2014/main" id="{22AC3331-4817-4F96-AC28-FE37E37A6F1B}"/>
              </a:ext>
            </a:extLst>
          </p:cNvPr>
          <p:cNvSpPr txBox="1"/>
          <p:nvPr/>
        </p:nvSpPr>
        <p:spPr>
          <a:xfrm>
            <a:off x="1554429" y="5216044"/>
            <a:ext cx="159097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32F"/>
                </a:solidFill>
                <a:latin typeface="Raleway"/>
                <a:ea typeface="Raleway"/>
                <a:cs typeface="Raleway"/>
                <a:sym typeface="Raleway"/>
              </a:rPr>
              <a:t>58 чел.</a:t>
            </a:r>
            <a:endParaRPr b="1" dirty="0">
              <a:solidFill>
                <a:srgbClr val="00732F"/>
              </a:solidFill>
            </a:endParaRPr>
          </a:p>
        </p:txBody>
      </p:sp>
      <p:sp>
        <p:nvSpPr>
          <p:cNvPr id="324" name="Google Shape;347;p21">
            <a:extLst>
              <a:ext uri="{FF2B5EF4-FFF2-40B4-BE49-F238E27FC236}">
                <a16:creationId xmlns:a16="http://schemas.microsoft.com/office/drawing/2014/main" id="{8D55475A-B47D-481C-9EE8-21995A3746A7}"/>
              </a:ext>
            </a:extLst>
          </p:cNvPr>
          <p:cNvSpPr txBox="1"/>
          <p:nvPr/>
        </p:nvSpPr>
        <p:spPr>
          <a:xfrm>
            <a:off x="1012723" y="737727"/>
            <a:ext cx="679951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32F"/>
                </a:solidFill>
                <a:latin typeface="Raleway"/>
                <a:ea typeface="Raleway"/>
                <a:cs typeface="Raleway"/>
                <a:sym typeface="Raleway"/>
              </a:rPr>
              <a:t>ОКРУЖАЮЩИЙ МИР - 2022</a:t>
            </a:r>
          </a:p>
        </p:txBody>
      </p:sp>
      <p:cxnSp>
        <p:nvCxnSpPr>
          <p:cNvPr id="325" name="Google Shape;348;p21">
            <a:extLst>
              <a:ext uri="{FF2B5EF4-FFF2-40B4-BE49-F238E27FC236}">
                <a16:creationId xmlns:a16="http://schemas.microsoft.com/office/drawing/2014/main" id="{F050B8EC-A36A-4DDA-A705-C1D1D1754D1C}"/>
              </a:ext>
            </a:extLst>
          </p:cNvPr>
          <p:cNvCxnSpPr>
            <a:cxnSpLocks/>
          </p:cNvCxnSpPr>
          <p:nvPr/>
        </p:nvCxnSpPr>
        <p:spPr>
          <a:xfrm flipV="1">
            <a:off x="1396181" y="2225582"/>
            <a:ext cx="9082547" cy="2990464"/>
          </a:xfrm>
          <a:prstGeom prst="straightConnector1">
            <a:avLst/>
          </a:prstGeom>
          <a:noFill/>
          <a:ln w="34925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26" name="Google Shape;349;p21">
            <a:extLst>
              <a:ext uri="{FF2B5EF4-FFF2-40B4-BE49-F238E27FC236}">
                <a16:creationId xmlns:a16="http://schemas.microsoft.com/office/drawing/2014/main" id="{1118E23A-1912-49A8-81FC-831D1D026C6A}"/>
              </a:ext>
            </a:extLst>
          </p:cNvPr>
          <p:cNvSpPr/>
          <p:nvPr/>
        </p:nvSpPr>
        <p:spPr>
          <a:xfrm>
            <a:off x="2046963" y="4752453"/>
            <a:ext cx="360000" cy="360000"/>
          </a:xfrm>
          <a:prstGeom prst="ellipse">
            <a:avLst/>
          </a:prstGeom>
          <a:solidFill>
            <a:srgbClr val="00732F"/>
          </a:solidFill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27" name="Google Shape;350;p21">
            <a:extLst>
              <a:ext uri="{FF2B5EF4-FFF2-40B4-BE49-F238E27FC236}">
                <a16:creationId xmlns:a16="http://schemas.microsoft.com/office/drawing/2014/main" id="{A987BCF5-3876-41CC-9855-EF93B4B303FE}"/>
              </a:ext>
            </a:extLst>
          </p:cNvPr>
          <p:cNvSpPr/>
          <p:nvPr/>
        </p:nvSpPr>
        <p:spPr>
          <a:xfrm>
            <a:off x="4669078" y="3887064"/>
            <a:ext cx="360000" cy="360000"/>
          </a:xfrm>
          <a:prstGeom prst="ellipse">
            <a:avLst/>
          </a:prstGeom>
          <a:solidFill>
            <a:srgbClr val="00732F"/>
          </a:solidFill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28" name="Google Shape;351;p21">
            <a:extLst>
              <a:ext uri="{FF2B5EF4-FFF2-40B4-BE49-F238E27FC236}">
                <a16:creationId xmlns:a16="http://schemas.microsoft.com/office/drawing/2014/main" id="{9575A7E6-978A-4460-A50A-3E26782A1DF0}"/>
              </a:ext>
            </a:extLst>
          </p:cNvPr>
          <p:cNvSpPr/>
          <p:nvPr/>
        </p:nvSpPr>
        <p:spPr>
          <a:xfrm>
            <a:off x="7417483" y="2998265"/>
            <a:ext cx="360000" cy="360000"/>
          </a:xfrm>
          <a:prstGeom prst="ellipse">
            <a:avLst/>
          </a:prstGeom>
          <a:solidFill>
            <a:srgbClr val="00732F"/>
          </a:solidFill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29" name="Google Shape;352;p21">
            <a:extLst>
              <a:ext uri="{FF2B5EF4-FFF2-40B4-BE49-F238E27FC236}">
                <a16:creationId xmlns:a16="http://schemas.microsoft.com/office/drawing/2014/main" id="{E8A4146C-19AB-4945-BCEC-49EB92FA1751}"/>
              </a:ext>
            </a:extLst>
          </p:cNvPr>
          <p:cNvSpPr/>
          <p:nvPr/>
        </p:nvSpPr>
        <p:spPr>
          <a:xfrm>
            <a:off x="10298728" y="2045582"/>
            <a:ext cx="360000" cy="360000"/>
          </a:xfrm>
          <a:prstGeom prst="ellipse">
            <a:avLst/>
          </a:prstGeom>
          <a:solidFill>
            <a:srgbClr val="00732F"/>
          </a:solidFill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30" name="Google Shape;339;p21">
            <a:extLst>
              <a:ext uri="{FF2B5EF4-FFF2-40B4-BE49-F238E27FC236}">
                <a16:creationId xmlns:a16="http://schemas.microsoft.com/office/drawing/2014/main" id="{E1B21296-B74A-44D4-829C-CAFDD4A8B4FB}"/>
              </a:ext>
            </a:extLst>
          </p:cNvPr>
          <p:cNvSpPr/>
          <p:nvPr/>
        </p:nvSpPr>
        <p:spPr>
          <a:xfrm>
            <a:off x="3660143" y="2980931"/>
            <a:ext cx="2377870" cy="835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dk1"/>
                </a:solidFill>
                <a:latin typeface="Raleway Medium"/>
                <a:sym typeface="Raleway Medium"/>
              </a:rPr>
              <a:t>КОЛИЧЕСТВО заданий</a:t>
            </a:r>
            <a:endParaRPr sz="2000" b="1" dirty="0"/>
          </a:p>
        </p:txBody>
      </p:sp>
      <p:sp>
        <p:nvSpPr>
          <p:cNvPr id="331" name="Google Shape;346;p21">
            <a:extLst>
              <a:ext uri="{FF2B5EF4-FFF2-40B4-BE49-F238E27FC236}">
                <a16:creationId xmlns:a16="http://schemas.microsoft.com/office/drawing/2014/main" id="{603BBEA3-20AA-4F92-929F-8087C3FFC2C8}"/>
              </a:ext>
            </a:extLst>
          </p:cNvPr>
          <p:cNvSpPr txBox="1"/>
          <p:nvPr/>
        </p:nvSpPr>
        <p:spPr>
          <a:xfrm>
            <a:off x="3777744" y="4487826"/>
            <a:ext cx="237787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32F"/>
                </a:solidFill>
                <a:latin typeface="Raleway"/>
                <a:ea typeface="Raleway"/>
                <a:cs typeface="Raleway"/>
                <a:sym typeface="Raleway"/>
              </a:rPr>
              <a:t>8 заданий</a:t>
            </a:r>
            <a:endParaRPr b="1" dirty="0">
              <a:solidFill>
                <a:srgbClr val="00732F"/>
              </a:solidFill>
            </a:endParaRPr>
          </a:p>
        </p:txBody>
      </p:sp>
      <p:sp>
        <p:nvSpPr>
          <p:cNvPr id="332" name="Google Shape;339;p21">
            <a:extLst>
              <a:ext uri="{FF2B5EF4-FFF2-40B4-BE49-F238E27FC236}">
                <a16:creationId xmlns:a16="http://schemas.microsoft.com/office/drawing/2014/main" id="{BBC973D3-C551-44AF-A18E-9891DB8591AA}"/>
              </a:ext>
            </a:extLst>
          </p:cNvPr>
          <p:cNvSpPr/>
          <p:nvPr/>
        </p:nvSpPr>
        <p:spPr>
          <a:xfrm>
            <a:off x="6038013" y="1726437"/>
            <a:ext cx="2935881" cy="1339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dk1"/>
                </a:solidFill>
                <a:latin typeface="Raleway Medium"/>
                <a:sym typeface="Raleway Medium"/>
              </a:rPr>
              <a:t>МАКСИМАЛЬНОЕ количество баллов</a:t>
            </a:r>
            <a:endParaRPr sz="2000" b="1" dirty="0"/>
          </a:p>
        </p:txBody>
      </p:sp>
      <p:sp>
        <p:nvSpPr>
          <p:cNvPr id="333" name="Google Shape;346;p21">
            <a:extLst>
              <a:ext uri="{FF2B5EF4-FFF2-40B4-BE49-F238E27FC236}">
                <a16:creationId xmlns:a16="http://schemas.microsoft.com/office/drawing/2014/main" id="{11037DB4-37F2-46C0-B0B6-C81C510D4F27}"/>
              </a:ext>
            </a:extLst>
          </p:cNvPr>
          <p:cNvSpPr txBox="1"/>
          <p:nvPr/>
        </p:nvSpPr>
        <p:spPr>
          <a:xfrm>
            <a:off x="6408548" y="3570090"/>
            <a:ext cx="237787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32F"/>
                </a:solidFill>
                <a:latin typeface="Raleway"/>
                <a:ea typeface="Raleway"/>
                <a:cs typeface="Raleway"/>
                <a:sym typeface="Raleway"/>
              </a:rPr>
              <a:t>46 баллов</a:t>
            </a:r>
            <a:endParaRPr b="1" dirty="0">
              <a:solidFill>
                <a:srgbClr val="00732F"/>
              </a:solidFill>
            </a:endParaRPr>
          </a:p>
        </p:txBody>
      </p:sp>
      <p:sp>
        <p:nvSpPr>
          <p:cNvPr id="334" name="Google Shape;339;p21">
            <a:extLst>
              <a:ext uri="{FF2B5EF4-FFF2-40B4-BE49-F238E27FC236}">
                <a16:creationId xmlns:a16="http://schemas.microsoft.com/office/drawing/2014/main" id="{5D2039A6-F743-4C35-83D8-2C179D09DFBD}"/>
              </a:ext>
            </a:extLst>
          </p:cNvPr>
          <p:cNvSpPr/>
          <p:nvPr/>
        </p:nvSpPr>
        <p:spPr>
          <a:xfrm>
            <a:off x="8892540" y="871650"/>
            <a:ext cx="2935881" cy="1339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chemeClr val="dk1"/>
              </a:solidFill>
              <a:latin typeface="Raleway Medium"/>
              <a:sym typeface="Raleway Medium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dk1"/>
                </a:solidFill>
                <a:latin typeface="Raleway Medium"/>
                <a:sym typeface="Raleway Medium"/>
              </a:rPr>
              <a:t>Средний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dk1"/>
                </a:solidFill>
                <a:latin typeface="Raleway Medium"/>
                <a:sym typeface="Raleway Medium"/>
              </a:rPr>
              <a:t> балл</a:t>
            </a:r>
            <a:endParaRPr sz="2000" b="1" dirty="0"/>
          </a:p>
        </p:txBody>
      </p:sp>
      <p:sp>
        <p:nvSpPr>
          <p:cNvPr id="335" name="Google Shape;346;p21">
            <a:extLst>
              <a:ext uri="{FF2B5EF4-FFF2-40B4-BE49-F238E27FC236}">
                <a16:creationId xmlns:a16="http://schemas.microsoft.com/office/drawing/2014/main" id="{5AD73F67-EF30-4358-BD82-B9D9F61B321C}"/>
              </a:ext>
            </a:extLst>
          </p:cNvPr>
          <p:cNvSpPr txBox="1"/>
          <p:nvPr/>
        </p:nvSpPr>
        <p:spPr>
          <a:xfrm>
            <a:off x="9883886" y="2474540"/>
            <a:ext cx="143227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32F"/>
                </a:solidFill>
                <a:latin typeface="Raleway"/>
                <a:ea typeface="Raleway"/>
                <a:cs typeface="Raleway"/>
                <a:sym typeface="Raleway"/>
              </a:rPr>
              <a:t>13,9</a:t>
            </a:r>
            <a:endParaRPr b="1" dirty="0">
              <a:solidFill>
                <a:srgbClr val="00732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1"/>
          <p:cNvSpPr/>
          <p:nvPr/>
        </p:nvSpPr>
        <p:spPr>
          <a:xfrm>
            <a:off x="1160979" y="3816929"/>
            <a:ext cx="2377870" cy="835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dk1"/>
                </a:solidFill>
                <a:latin typeface="Raleway Medium"/>
                <a:sym typeface="Raleway Medium"/>
              </a:rPr>
              <a:t>КОЛИЧЕСТВО участников</a:t>
            </a:r>
            <a:endParaRPr sz="2000" b="1" dirty="0"/>
          </a:p>
        </p:txBody>
      </p:sp>
      <p:sp>
        <p:nvSpPr>
          <p:cNvPr id="346" name="Google Shape;346;p21"/>
          <p:cNvSpPr txBox="1"/>
          <p:nvPr/>
        </p:nvSpPr>
        <p:spPr>
          <a:xfrm>
            <a:off x="1554429" y="5216044"/>
            <a:ext cx="159097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6E33B7"/>
                </a:solidFill>
                <a:latin typeface="Raleway"/>
                <a:ea typeface="Raleway"/>
                <a:cs typeface="Raleway"/>
                <a:sym typeface="Raleway"/>
              </a:rPr>
              <a:t>54 чел.</a:t>
            </a:r>
            <a:endParaRPr b="1" dirty="0"/>
          </a:p>
        </p:txBody>
      </p:sp>
      <p:sp>
        <p:nvSpPr>
          <p:cNvPr id="347" name="Google Shape;347;p21"/>
          <p:cNvSpPr txBox="1"/>
          <p:nvPr/>
        </p:nvSpPr>
        <p:spPr>
          <a:xfrm>
            <a:off x="1012724" y="737727"/>
            <a:ext cx="612699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6E33B7"/>
                </a:solidFill>
                <a:latin typeface="Raleway"/>
                <a:ea typeface="Raleway"/>
                <a:cs typeface="Raleway"/>
                <a:sym typeface="Raleway"/>
              </a:rPr>
              <a:t>МАТЕМАТИКА - 2022</a:t>
            </a:r>
          </a:p>
        </p:txBody>
      </p:sp>
      <p:cxnSp>
        <p:nvCxnSpPr>
          <p:cNvPr id="348" name="Google Shape;348;p21"/>
          <p:cNvCxnSpPr>
            <a:cxnSpLocks/>
          </p:cNvCxnSpPr>
          <p:nvPr/>
        </p:nvCxnSpPr>
        <p:spPr>
          <a:xfrm flipV="1">
            <a:off x="1396181" y="2225582"/>
            <a:ext cx="9082547" cy="2990464"/>
          </a:xfrm>
          <a:prstGeom prst="straightConnector1">
            <a:avLst/>
          </a:prstGeom>
          <a:noFill/>
          <a:ln w="34925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49" name="Google Shape;349;p21"/>
          <p:cNvSpPr/>
          <p:nvPr/>
        </p:nvSpPr>
        <p:spPr>
          <a:xfrm>
            <a:off x="2169914" y="4712601"/>
            <a:ext cx="360000" cy="360000"/>
          </a:xfrm>
          <a:prstGeom prst="ellipse">
            <a:avLst/>
          </a:prstGeom>
          <a:solidFill>
            <a:srgbClr val="6E33B7"/>
          </a:solidFill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50" name="Google Shape;350;p21"/>
          <p:cNvSpPr/>
          <p:nvPr/>
        </p:nvSpPr>
        <p:spPr>
          <a:xfrm>
            <a:off x="4736125" y="3888406"/>
            <a:ext cx="360000" cy="360000"/>
          </a:xfrm>
          <a:prstGeom prst="ellipse">
            <a:avLst/>
          </a:prstGeom>
          <a:solidFill>
            <a:srgbClr val="6E33B7"/>
          </a:solidFill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51" name="Google Shape;351;p21"/>
          <p:cNvSpPr/>
          <p:nvPr/>
        </p:nvSpPr>
        <p:spPr>
          <a:xfrm>
            <a:off x="7452235" y="2980931"/>
            <a:ext cx="360000" cy="360000"/>
          </a:xfrm>
          <a:prstGeom prst="ellipse">
            <a:avLst/>
          </a:prstGeom>
          <a:solidFill>
            <a:srgbClr val="6E33B7"/>
          </a:solidFill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52" name="Google Shape;352;p21"/>
          <p:cNvSpPr/>
          <p:nvPr/>
        </p:nvSpPr>
        <p:spPr>
          <a:xfrm>
            <a:off x="10298728" y="2045582"/>
            <a:ext cx="360000" cy="360000"/>
          </a:xfrm>
          <a:prstGeom prst="ellipse">
            <a:avLst/>
          </a:prstGeom>
          <a:solidFill>
            <a:srgbClr val="6E33B7"/>
          </a:solidFill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" name="Google Shape;339;p21">
            <a:extLst>
              <a:ext uri="{FF2B5EF4-FFF2-40B4-BE49-F238E27FC236}">
                <a16:creationId xmlns:a16="http://schemas.microsoft.com/office/drawing/2014/main" id="{82D52075-9568-4E30-AC18-886B7369DFE9}"/>
              </a:ext>
            </a:extLst>
          </p:cNvPr>
          <p:cNvSpPr/>
          <p:nvPr/>
        </p:nvSpPr>
        <p:spPr>
          <a:xfrm>
            <a:off x="3660143" y="2980931"/>
            <a:ext cx="2377870" cy="835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dk1"/>
                </a:solidFill>
                <a:latin typeface="Raleway Medium"/>
                <a:sym typeface="Raleway Medium"/>
              </a:rPr>
              <a:t>КОЛИЧЕСТВО заданий</a:t>
            </a:r>
            <a:endParaRPr sz="2000" b="1" dirty="0"/>
          </a:p>
        </p:txBody>
      </p:sp>
      <p:sp>
        <p:nvSpPr>
          <p:cNvPr id="20" name="Google Shape;346;p21">
            <a:extLst>
              <a:ext uri="{FF2B5EF4-FFF2-40B4-BE49-F238E27FC236}">
                <a16:creationId xmlns:a16="http://schemas.microsoft.com/office/drawing/2014/main" id="{E15618C3-12DA-4770-89A8-19E970C0EED6}"/>
              </a:ext>
            </a:extLst>
          </p:cNvPr>
          <p:cNvSpPr txBox="1"/>
          <p:nvPr/>
        </p:nvSpPr>
        <p:spPr>
          <a:xfrm>
            <a:off x="3777744" y="4487826"/>
            <a:ext cx="237787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6E33B7"/>
                </a:solidFill>
                <a:latin typeface="Raleway"/>
                <a:ea typeface="Raleway"/>
                <a:cs typeface="Raleway"/>
                <a:sym typeface="Raleway"/>
              </a:rPr>
              <a:t>7 заданий</a:t>
            </a:r>
            <a:endParaRPr b="1" dirty="0"/>
          </a:p>
        </p:txBody>
      </p:sp>
      <p:sp>
        <p:nvSpPr>
          <p:cNvPr id="21" name="Google Shape;339;p21">
            <a:extLst>
              <a:ext uri="{FF2B5EF4-FFF2-40B4-BE49-F238E27FC236}">
                <a16:creationId xmlns:a16="http://schemas.microsoft.com/office/drawing/2014/main" id="{6D2D1BB2-8624-4FAE-A124-7C42A6999399}"/>
              </a:ext>
            </a:extLst>
          </p:cNvPr>
          <p:cNvSpPr/>
          <p:nvPr/>
        </p:nvSpPr>
        <p:spPr>
          <a:xfrm>
            <a:off x="6038013" y="1726437"/>
            <a:ext cx="2935881" cy="1339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dk1"/>
                </a:solidFill>
                <a:latin typeface="Raleway Medium"/>
                <a:sym typeface="Raleway Medium"/>
              </a:rPr>
              <a:t>МАКСИМАЛЬНОЕ количество баллов</a:t>
            </a:r>
            <a:endParaRPr sz="2000" b="1" dirty="0"/>
          </a:p>
        </p:txBody>
      </p:sp>
      <p:sp>
        <p:nvSpPr>
          <p:cNvPr id="22" name="Google Shape;346;p21">
            <a:extLst>
              <a:ext uri="{FF2B5EF4-FFF2-40B4-BE49-F238E27FC236}">
                <a16:creationId xmlns:a16="http://schemas.microsoft.com/office/drawing/2014/main" id="{1A004B1A-EE46-459C-AAE7-9453EDE45D4E}"/>
              </a:ext>
            </a:extLst>
          </p:cNvPr>
          <p:cNvSpPr txBox="1"/>
          <p:nvPr/>
        </p:nvSpPr>
        <p:spPr>
          <a:xfrm>
            <a:off x="6408548" y="3570090"/>
            <a:ext cx="237787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6E33B7"/>
                </a:solidFill>
                <a:latin typeface="Raleway"/>
                <a:ea typeface="Raleway"/>
                <a:cs typeface="Raleway"/>
                <a:sym typeface="Raleway"/>
              </a:rPr>
              <a:t>32 балла</a:t>
            </a:r>
            <a:endParaRPr b="1" dirty="0"/>
          </a:p>
        </p:txBody>
      </p:sp>
      <p:sp>
        <p:nvSpPr>
          <p:cNvPr id="24" name="Google Shape;339;p21">
            <a:extLst>
              <a:ext uri="{FF2B5EF4-FFF2-40B4-BE49-F238E27FC236}">
                <a16:creationId xmlns:a16="http://schemas.microsoft.com/office/drawing/2014/main" id="{1BF23247-53E8-4446-B804-7B22267ECAA7}"/>
              </a:ext>
            </a:extLst>
          </p:cNvPr>
          <p:cNvSpPr/>
          <p:nvPr/>
        </p:nvSpPr>
        <p:spPr>
          <a:xfrm>
            <a:off x="8892540" y="871650"/>
            <a:ext cx="2935881" cy="1339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dk1"/>
                </a:solidFill>
                <a:latin typeface="Raleway Medium"/>
                <a:sym typeface="Raleway Medium"/>
              </a:rPr>
              <a:t>%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dk1"/>
                </a:solidFill>
                <a:latin typeface="Raleway Medium"/>
                <a:sym typeface="Raleway Medium"/>
              </a:rPr>
              <a:t>выполнения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dk1"/>
                </a:solidFill>
                <a:latin typeface="Raleway Medium"/>
                <a:sym typeface="Raleway Medium"/>
              </a:rPr>
              <a:t>олимпиады</a:t>
            </a:r>
            <a:endParaRPr sz="2000" b="1" dirty="0"/>
          </a:p>
        </p:txBody>
      </p:sp>
      <p:sp>
        <p:nvSpPr>
          <p:cNvPr id="25" name="Google Shape;346;p21">
            <a:extLst>
              <a:ext uri="{FF2B5EF4-FFF2-40B4-BE49-F238E27FC236}">
                <a16:creationId xmlns:a16="http://schemas.microsoft.com/office/drawing/2014/main" id="{57C37326-706F-4622-A05A-A6EE2D239B9C}"/>
              </a:ext>
            </a:extLst>
          </p:cNvPr>
          <p:cNvSpPr txBox="1"/>
          <p:nvPr/>
        </p:nvSpPr>
        <p:spPr>
          <a:xfrm>
            <a:off x="9883886" y="2474540"/>
            <a:ext cx="143227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6E33B7"/>
                </a:solidFill>
                <a:latin typeface="Raleway"/>
                <a:ea typeface="Raleway"/>
                <a:cs typeface="Raleway"/>
                <a:sym typeface="Raleway"/>
              </a:rPr>
              <a:t>33 %</a:t>
            </a:r>
            <a:endParaRPr b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47;p21">
            <a:extLst>
              <a:ext uri="{FF2B5EF4-FFF2-40B4-BE49-F238E27FC236}">
                <a16:creationId xmlns:a16="http://schemas.microsoft.com/office/drawing/2014/main" id="{729ADAF5-CFA9-4A2E-9976-3C62641D20EC}"/>
              </a:ext>
            </a:extLst>
          </p:cNvPr>
          <p:cNvSpPr txBox="1"/>
          <p:nvPr/>
        </p:nvSpPr>
        <p:spPr>
          <a:xfrm>
            <a:off x="1012723" y="737727"/>
            <a:ext cx="673561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32F"/>
                </a:solidFill>
                <a:latin typeface="Raleway"/>
                <a:ea typeface="Raleway"/>
                <a:cs typeface="Raleway"/>
                <a:sym typeface="Raleway"/>
              </a:rPr>
              <a:t>ОКРУЖАЮЩИЙ МИР - 2022</a:t>
            </a:r>
          </a:p>
        </p:txBody>
      </p:sp>
      <p:graphicFrame>
        <p:nvGraphicFramePr>
          <p:cNvPr id="3" name="Google Shape;88;p17">
            <a:extLst>
              <a:ext uri="{FF2B5EF4-FFF2-40B4-BE49-F238E27FC236}">
                <a16:creationId xmlns:a16="http://schemas.microsoft.com/office/drawing/2014/main" id="{860BBA45-2C86-47A2-8027-973E1F57C4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5961825"/>
              </p:ext>
            </p:extLst>
          </p:nvPr>
        </p:nvGraphicFramePr>
        <p:xfrm>
          <a:off x="1193533" y="3722561"/>
          <a:ext cx="10231655" cy="146829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471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Максимальный балл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1800" b="0" i="0" u="none" strike="noStrike" cap="none" dirty="0">
                          <a:solidFill>
                            <a:schemeClr val="bg1"/>
                          </a:solidFill>
                          <a:latin typeface="+mn-lt"/>
                          <a:sym typeface="Arial"/>
                        </a:rPr>
                        <a:t>Средний балл</a:t>
                      </a:r>
                      <a:endParaRPr sz="1800" b="0" i="0" u="none" strike="noStrike" cap="none" dirty="0">
                        <a:solidFill>
                          <a:schemeClr val="bg1"/>
                        </a:solidFill>
                        <a:latin typeface="+mn-lt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% выполнения задания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набравших максимальное количество баллов,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не справившихся с заданием,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8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2 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1,4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71,6 %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38 чел., 65,5 %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13 чел., 22,4 %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Google Shape;347;p21">
            <a:extLst>
              <a:ext uri="{FF2B5EF4-FFF2-40B4-BE49-F238E27FC236}">
                <a16:creationId xmlns:a16="http://schemas.microsoft.com/office/drawing/2014/main" id="{83BEB65F-C8D0-4AA0-9FC5-5D97CB431E53}"/>
              </a:ext>
            </a:extLst>
          </p:cNvPr>
          <p:cNvSpPr txBox="1"/>
          <p:nvPr/>
        </p:nvSpPr>
        <p:spPr>
          <a:xfrm>
            <a:off x="1012724" y="1343978"/>
            <a:ext cx="26256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u="sng" dirty="0">
                <a:solidFill>
                  <a:srgbClr val="00732F"/>
                </a:solidFill>
                <a:latin typeface="Raleway"/>
                <a:ea typeface="Raleway"/>
                <a:cs typeface="Raleway"/>
                <a:sym typeface="Raleway"/>
              </a:rPr>
              <a:t>Задание 1</a:t>
            </a:r>
          </a:p>
        </p:txBody>
      </p:sp>
      <p:sp>
        <p:nvSpPr>
          <p:cNvPr id="5" name="Google Shape;347;p21">
            <a:extLst>
              <a:ext uri="{FF2B5EF4-FFF2-40B4-BE49-F238E27FC236}">
                <a16:creationId xmlns:a16="http://schemas.microsoft.com/office/drawing/2014/main" id="{EFB0AC71-4524-4981-990B-43CE2AEEB769}"/>
              </a:ext>
            </a:extLst>
          </p:cNvPr>
          <p:cNvSpPr txBox="1"/>
          <p:nvPr/>
        </p:nvSpPr>
        <p:spPr>
          <a:xfrm>
            <a:off x="1012724" y="1886938"/>
            <a:ext cx="1055684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Соотношение года и века</a:t>
            </a:r>
          </a:p>
        </p:txBody>
      </p:sp>
    </p:spTree>
    <p:extLst>
      <p:ext uri="{BB962C8B-B14F-4D97-AF65-F5344CB8AC3E}">
        <p14:creationId xmlns:p14="http://schemas.microsoft.com/office/powerpoint/2010/main" val="8838300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47;p21">
            <a:extLst>
              <a:ext uri="{FF2B5EF4-FFF2-40B4-BE49-F238E27FC236}">
                <a16:creationId xmlns:a16="http://schemas.microsoft.com/office/drawing/2014/main" id="{729ADAF5-CFA9-4A2E-9976-3C62641D20EC}"/>
              </a:ext>
            </a:extLst>
          </p:cNvPr>
          <p:cNvSpPr txBox="1"/>
          <p:nvPr/>
        </p:nvSpPr>
        <p:spPr>
          <a:xfrm>
            <a:off x="1012723" y="737727"/>
            <a:ext cx="673561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32F"/>
                </a:solidFill>
                <a:latin typeface="Raleway"/>
                <a:ea typeface="Raleway"/>
                <a:cs typeface="Raleway"/>
                <a:sym typeface="Raleway"/>
              </a:rPr>
              <a:t>ОКРУЖАЮЩИЙ МИР - 2022</a:t>
            </a:r>
          </a:p>
        </p:txBody>
      </p:sp>
      <p:graphicFrame>
        <p:nvGraphicFramePr>
          <p:cNvPr id="3" name="Google Shape;88;p17">
            <a:extLst>
              <a:ext uri="{FF2B5EF4-FFF2-40B4-BE49-F238E27FC236}">
                <a16:creationId xmlns:a16="http://schemas.microsoft.com/office/drawing/2014/main" id="{860BBA45-2C86-47A2-8027-973E1F57C4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2349870"/>
              </p:ext>
            </p:extLst>
          </p:nvPr>
        </p:nvGraphicFramePr>
        <p:xfrm>
          <a:off x="1193533" y="3722561"/>
          <a:ext cx="10231655" cy="146829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471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Максимальный балл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1800" b="0" i="0" u="none" strike="noStrike" cap="none" dirty="0">
                          <a:solidFill>
                            <a:schemeClr val="bg1"/>
                          </a:solidFill>
                          <a:latin typeface="+mn-lt"/>
                          <a:sym typeface="Arial"/>
                        </a:rPr>
                        <a:t>Средний балл</a:t>
                      </a:r>
                      <a:endParaRPr sz="1800" b="0" i="0" u="none" strike="noStrike" cap="none" dirty="0">
                        <a:solidFill>
                          <a:schemeClr val="bg1"/>
                        </a:solidFill>
                        <a:latin typeface="+mn-lt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% выполнения задания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набравших максимальное количество баллов,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не справившихся с заданием,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8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4 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1,05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26,3 %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5 чел., 8,6 %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30 чел., 51,7 %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Google Shape;347;p21">
            <a:extLst>
              <a:ext uri="{FF2B5EF4-FFF2-40B4-BE49-F238E27FC236}">
                <a16:creationId xmlns:a16="http://schemas.microsoft.com/office/drawing/2014/main" id="{83BEB65F-C8D0-4AA0-9FC5-5D97CB431E53}"/>
              </a:ext>
            </a:extLst>
          </p:cNvPr>
          <p:cNvSpPr txBox="1"/>
          <p:nvPr/>
        </p:nvSpPr>
        <p:spPr>
          <a:xfrm>
            <a:off x="1012724" y="1343978"/>
            <a:ext cx="26256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u="sng" dirty="0">
                <a:solidFill>
                  <a:srgbClr val="00732F"/>
                </a:solidFill>
                <a:latin typeface="Raleway"/>
                <a:ea typeface="Raleway"/>
                <a:cs typeface="Raleway"/>
                <a:sym typeface="Raleway"/>
              </a:rPr>
              <a:t>Задание 2</a:t>
            </a:r>
          </a:p>
        </p:txBody>
      </p:sp>
      <p:sp>
        <p:nvSpPr>
          <p:cNvPr id="5" name="Google Shape;347;p21">
            <a:extLst>
              <a:ext uri="{FF2B5EF4-FFF2-40B4-BE49-F238E27FC236}">
                <a16:creationId xmlns:a16="http://schemas.microsoft.com/office/drawing/2014/main" id="{EFB0AC71-4524-4981-990B-43CE2AEEB769}"/>
              </a:ext>
            </a:extLst>
          </p:cNvPr>
          <p:cNvSpPr txBox="1"/>
          <p:nvPr/>
        </p:nvSpPr>
        <p:spPr>
          <a:xfrm>
            <a:off x="1012724" y="1886938"/>
            <a:ext cx="1055684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Объяснение ситуации с использованием знаний о круговороте воды в природе</a:t>
            </a:r>
          </a:p>
        </p:txBody>
      </p:sp>
    </p:spTree>
    <p:extLst>
      <p:ext uri="{BB962C8B-B14F-4D97-AF65-F5344CB8AC3E}">
        <p14:creationId xmlns:p14="http://schemas.microsoft.com/office/powerpoint/2010/main" val="14176864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47;p21">
            <a:extLst>
              <a:ext uri="{FF2B5EF4-FFF2-40B4-BE49-F238E27FC236}">
                <a16:creationId xmlns:a16="http://schemas.microsoft.com/office/drawing/2014/main" id="{729ADAF5-CFA9-4A2E-9976-3C62641D20EC}"/>
              </a:ext>
            </a:extLst>
          </p:cNvPr>
          <p:cNvSpPr txBox="1"/>
          <p:nvPr/>
        </p:nvSpPr>
        <p:spPr>
          <a:xfrm>
            <a:off x="1012723" y="737727"/>
            <a:ext cx="673561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32F"/>
                </a:solidFill>
                <a:latin typeface="Raleway"/>
                <a:ea typeface="Raleway"/>
                <a:cs typeface="Raleway"/>
                <a:sym typeface="Raleway"/>
              </a:rPr>
              <a:t>ОКРУЖАЮЩИЙ МИР - 2022</a:t>
            </a:r>
          </a:p>
        </p:txBody>
      </p:sp>
      <p:graphicFrame>
        <p:nvGraphicFramePr>
          <p:cNvPr id="3" name="Google Shape;88;p17">
            <a:extLst>
              <a:ext uri="{FF2B5EF4-FFF2-40B4-BE49-F238E27FC236}">
                <a16:creationId xmlns:a16="http://schemas.microsoft.com/office/drawing/2014/main" id="{860BBA45-2C86-47A2-8027-973E1F57C4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957442"/>
              </p:ext>
            </p:extLst>
          </p:nvPr>
        </p:nvGraphicFramePr>
        <p:xfrm>
          <a:off x="1193533" y="3722561"/>
          <a:ext cx="10231655" cy="146829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471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Максимальный балл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1800" b="0" i="0" u="none" strike="noStrike" cap="none" dirty="0">
                          <a:solidFill>
                            <a:schemeClr val="bg1"/>
                          </a:solidFill>
                          <a:latin typeface="+mn-lt"/>
                          <a:sym typeface="Arial"/>
                        </a:rPr>
                        <a:t>Средний балл</a:t>
                      </a:r>
                      <a:endParaRPr sz="1800" b="0" i="0" u="none" strike="noStrike" cap="none" dirty="0">
                        <a:solidFill>
                          <a:schemeClr val="bg1"/>
                        </a:solidFill>
                        <a:latin typeface="+mn-lt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% выполнения задания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набравших максимальное количество баллов,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не справившихся с заданием,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8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2 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1,14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56,9 %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32 чел., 55,2 %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24 чел., 41,4 %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Google Shape;347;p21">
            <a:extLst>
              <a:ext uri="{FF2B5EF4-FFF2-40B4-BE49-F238E27FC236}">
                <a16:creationId xmlns:a16="http://schemas.microsoft.com/office/drawing/2014/main" id="{83BEB65F-C8D0-4AA0-9FC5-5D97CB431E53}"/>
              </a:ext>
            </a:extLst>
          </p:cNvPr>
          <p:cNvSpPr txBox="1"/>
          <p:nvPr/>
        </p:nvSpPr>
        <p:spPr>
          <a:xfrm>
            <a:off x="1012724" y="1343978"/>
            <a:ext cx="26256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u="sng" dirty="0">
                <a:solidFill>
                  <a:srgbClr val="00732F"/>
                </a:solidFill>
                <a:latin typeface="Raleway"/>
                <a:ea typeface="Raleway"/>
                <a:cs typeface="Raleway"/>
                <a:sym typeface="Raleway"/>
              </a:rPr>
              <a:t>Задание 3</a:t>
            </a:r>
          </a:p>
        </p:txBody>
      </p:sp>
      <p:sp>
        <p:nvSpPr>
          <p:cNvPr id="5" name="Google Shape;347;p21">
            <a:extLst>
              <a:ext uri="{FF2B5EF4-FFF2-40B4-BE49-F238E27FC236}">
                <a16:creationId xmlns:a16="http://schemas.microsoft.com/office/drawing/2014/main" id="{EFB0AC71-4524-4981-990B-43CE2AEEB769}"/>
              </a:ext>
            </a:extLst>
          </p:cNvPr>
          <p:cNvSpPr txBox="1"/>
          <p:nvPr/>
        </p:nvSpPr>
        <p:spPr>
          <a:xfrm>
            <a:off x="1012724" y="1886938"/>
            <a:ext cx="1055684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Свойства воздуха при нагревании</a:t>
            </a:r>
          </a:p>
        </p:txBody>
      </p:sp>
    </p:spTree>
    <p:extLst>
      <p:ext uri="{BB962C8B-B14F-4D97-AF65-F5344CB8AC3E}">
        <p14:creationId xmlns:p14="http://schemas.microsoft.com/office/powerpoint/2010/main" val="40646608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47;p21">
            <a:extLst>
              <a:ext uri="{FF2B5EF4-FFF2-40B4-BE49-F238E27FC236}">
                <a16:creationId xmlns:a16="http://schemas.microsoft.com/office/drawing/2014/main" id="{729ADAF5-CFA9-4A2E-9976-3C62641D20EC}"/>
              </a:ext>
            </a:extLst>
          </p:cNvPr>
          <p:cNvSpPr txBox="1"/>
          <p:nvPr/>
        </p:nvSpPr>
        <p:spPr>
          <a:xfrm>
            <a:off x="1012723" y="737727"/>
            <a:ext cx="673561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32F"/>
                </a:solidFill>
                <a:latin typeface="Raleway"/>
                <a:ea typeface="Raleway"/>
                <a:cs typeface="Raleway"/>
                <a:sym typeface="Raleway"/>
              </a:rPr>
              <a:t>ОКРУЖАЮЩИЙ МИР - 2022</a:t>
            </a:r>
          </a:p>
        </p:txBody>
      </p:sp>
      <p:graphicFrame>
        <p:nvGraphicFramePr>
          <p:cNvPr id="3" name="Google Shape;88;p17">
            <a:extLst>
              <a:ext uri="{FF2B5EF4-FFF2-40B4-BE49-F238E27FC236}">
                <a16:creationId xmlns:a16="http://schemas.microsoft.com/office/drawing/2014/main" id="{860BBA45-2C86-47A2-8027-973E1F57C4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8870755"/>
              </p:ext>
            </p:extLst>
          </p:nvPr>
        </p:nvGraphicFramePr>
        <p:xfrm>
          <a:off x="1193533" y="3722561"/>
          <a:ext cx="10231655" cy="146829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471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Максимальный балл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1800" b="0" i="0" u="none" strike="noStrike" cap="none" dirty="0">
                          <a:solidFill>
                            <a:schemeClr val="bg1"/>
                          </a:solidFill>
                          <a:latin typeface="+mn-lt"/>
                          <a:sym typeface="Arial"/>
                        </a:rPr>
                        <a:t>Средний балл</a:t>
                      </a:r>
                      <a:endParaRPr sz="1800" b="0" i="0" u="none" strike="noStrike" cap="none" dirty="0">
                        <a:solidFill>
                          <a:schemeClr val="bg1"/>
                        </a:solidFill>
                        <a:latin typeface="+mn-lt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% выполнения задания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набравших максимальное количество баллов,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не справившихся с заданием,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8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6 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2,5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42 %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2 чел., 3,4 %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15 чел., 25,9 %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Google Shape;347;p21">
            <a:extLst>
              <a:ext uri="{FF2B5EF4-FFF2-40B4-BE49-F238E27FC236}">
                <a16:creationId xmlns:a16="http://schemas.microsoft.com/office/drawing/2014/main" id="{83BEB65F-C8D0-4AA0-9FC5-5D97CB431E53}"/>
              </a:ext>
            </a:extLst>
          </p:cNvPr>
          <p:cNvSpPr txBox="1"/>
          <p:nvPr/>
        </p:nvSpPr>
        <p:spPr>
          <a:xfrm>
            <a:off x="1012724" y="1343978"/>
            <a:ext cx="26256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u="sng" dirty="0">
                <a:solidFill>
                  <a:srgbClr val="00732F"/>
                </a:solidFill>
                <a:latin typeface="Raleway"/>
                <a:ea typeface="Raleway"/>
                <a:cs typeface="Raleway"/>
                <a:sym typeface="Raleway"/>
              </a:rPr>
              <a:t>Задание 4</a:t>
            </a:r>
          </a:p>
        </p:txBody>
      </p:sp>
      <p:sp>
        <p:nvSpPr>
          <p:cNvPr id="5" name="Google Shape;347;p21">
            <a:extLst>
              <a:ext uri="{FF2B5EF4-FFF2-40B4-BE49-F238E27FC236}">
                <a16:creationId xmlns:a16="http://schemas.microsoft.com/office/drawing/2014/main" id="{EFB0AC71-4524-4981-990B-43CE2AEEB769}"/>
              </a:ext>
            </a:extLst>
          </p:cNvPr>
          <p:cNvSpPr txBox="1"/>
          <p:nvPr/>
        </p:nvSpPr>
        <p:spPr>
          <a:xfrm>
            <a:off x="1012724" y="1886938"/>
            <a:ext cx="1055684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Описание погоды по условным обозначениям</a:t>
            </a:r>
          </a:p>
        </p:txBody>
      </p:sp>
    </p:spTree>
    <p:extLst>
      <p:ext uri="{BB962C8B-B14F-4D97-AF65-F5344CB8AC3E}">
        <p14:creationId xmlns:p14="http://schemas.microsoft.com/office/powerpoint/2010/main" val="14118537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47;p21">
            <a:extLst>
              <a:ext uri="{FF2B5EF4-FFF2-40B4-BE49-F238E27FC236}">
                <a16:creationId xmlns:a16="http://schemas.microsoft.com/office/drawing/2014/main" id="{729ADAF5-CFA9-4A2E-9976-3C62641D20EC}"/>
              </a:ext>
            </a:extLst>
          </p:cNvPr>
          <p:cNvSpPr txBox="1"/>
          <p:nvPr/>
        </p:nvSpPr>
        <p:spPr>
          <a:xfrm>
            <a:off x="1012723" y="737727"/>
            <a:ext cx="673561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32F"/>
                </a:solidFill>
                <a:latin typeface="Raleway"/>
                <a:ea typeface="Raleway"/>
                <a:cs typeface="Raleway"/>
                <a:sym typeface="Raleway"/>
              </a:rPr>
              <a:t>ОКРУЖАЮЩИЙ МИР - 2022</a:t>
            </a:r>
          </a:p>
        </p:txBody>
      </p:sp>
      <p:graphicFrame>
        <p:nvGraphicFramePr>
          <p:cNvPr id="3" name="Google Shape;88;p17">
            <a:extLst>
              <a:ext uri="{FF2B5EF4-FFF2-40B4-BE49-F238E27FC236}">
                <a16:creationId xmlns:a16="http://schemas.microsoft.com/office/drawing/2014/main" id="{860BBA45-2C86-47A2-8027-973E1F57C4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7444732"/>
              </p:ext>
            </p:extLst>
          </p:nvPr>
        </p:nvGraphicFramePr>
        <p:xfrm>
          <a:off x="1175317" y="2818100"/>
          <a:ext cx="10231655" cy="22860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471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Максимальный балл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1800" b="0" i="0" u="none" strike="noStrike" cap="none" dirty="0">
                          <a:solidFill>
                            <a:schemeClr val="bg1"/>
                          </a:solidFill>
                          <a:latin typeface="+mn-lt"/>
                          <a:sym typeface="Arial"/>
                        </a:rPr>
                        <a:t>Средний балл</a:t>
                      </a:r>
                      <a:endParaRPr sz="1800" b="0" i="0" u="none" strike="noStrike" cap="none" dirty="0">
                        <a:solidFill>
                          <a:schemeClr val="bg1"/>
                        </a:solidFill>
                        <a:latin typeface="+mn-lt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% выполнения задания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набравших максимальное количество баллов,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не справившихся с заданием,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462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10 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1,12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11,2 %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0 чел., 0 %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17 чел., 29,3 %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258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dirty="0">
                          <a:latin typeface="+mn-lt"/>
                        </a:rPr>
                        <a:t>8</a:t>
                      </a:r>
                      <a:endParaRPr sz="24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1 чел.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871049"/>
                  </a:ext>
                </a:extLst>
              </a:tr>
              <a:tr h="18462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dirty="0">
                          <a:latin typeface="+mn-lt"/>
                        </a:rPr>
                        <a:t>7</a:t>
                      </a:r>
                      <a:endParaRPr sz="24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1 чел.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8645746"/>
                  </a:ext>
                </a:extLst>
              </a:tr>
            </a:tbl>
          </a:graphicData>
        </a:graphic>
      </p:graphicFrame>
      <p:sp>
        <p:nvSpPr>
          <p:cNvPr id="4" name="Google Shape;347;p21">
            <a:extLst>
              <a:ext uri="{FF2B5EF4-FFF2-40B4-BE49-F238E27FC236}">
                <a16:creationId xmlns:a16="http://schemas.microsoft.com/office/drawing/2014/main" id="{83BEB65F-C8D0-4AA0-9FC5-5D97CB431E53}"/>
              </a:ext>
            </a:extLst>
          </p:cNvPr>
          <p:cNvSpPr txBox="1"/>
          <p:nvPr/>
        </p:nvSpPr>
        <p:spPr>
          <a:xfrm>
            <a:off x="1012724" y="1343978"/>
            <a:ext cx="26256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u="sng" dirty="0">
                <a:solidFill>
                  <a:srgbClr val="00732F"/>
                </a:solidFill>
                <a:latin typeface="Raleway"/>
                <a:ea typeface="Raleway"/>
                <a:cs typeface="Raleway"/>
                <a:sym typeface="Raleway"/>
              </a:rPr>
              <a:t>Задание 5</a:t>
            </a:r>
          </a:p>
        </p:txBody>
      </p:sp>
      <p:sp>
        <p:nvSpPr>
          <p:cNvPr id="5" name="Google Shape;347;p21">
            <a:extLst>
              <a:ext uri="{FF2B5EF4-FFF2-40B4-BE49-F238E27FC236}">
                <a16:creationId xmlns:a16="http://schemas.microsoft.com/office/drawing/2014/main" id="{EFB0AC71-4524-4981-990B-43CE2AEEB769}"/>
              </a:ext>
            </a:extLst>
          </p:cNvPr>
          <p:cNvSpPr txBox="1"/>
          <p:nvPr/>
        </p:nvSpPr>
        <p:spPr>
          <a:xfrm>
            <a:off x="1012724" y="1886938"/>
            <a:ext cx="1055684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ФГ. Поиск решения экологической проблемы</a:t>
            </a:r>
          </a:p>
        </p:txBody>
      </p:sp>
    </p:spTree>
    <p:extLst>
      <p:ext uri="{BB962C8B-B14F-4D97-AF65-F5344CB8AC3E}">
        <p14:creationId xmlns:p14="http://schemas.microsoft.com/office/powerpoint/2010/main" val="11992706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47;p21">
            <a:extLst>
              <a:ext uri="{FF2B5EF4-FFF2-40B4-BE49-F238E27FC236}">
                <a16:creationId xmlns:a16="http://schemas.microsoft.com/office/drawing/2014/main" id="{729ADAF5-CFA9-4A2E-9976-3C62641D20EC}"/>
              </a:ext>
            </a:extLst>
          </p:cNvPr>
          <p:cNvSpPr txBox="1"/>
          <p:nvPr/>
        </p:nvSpPr>
        <p:spPr>
          <a:xfrm>
            <a:off x="1012723" y="737727"/>
            <a:ext cx="673561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32F"/>
                </a:solidFill>
                <a:latin typeface="Raleway"/>
                <a:ea typeface="Raleway"/>
                <a:cs typeface="Raleway"/>
                <a:sym typeface="Raleway"/>
              </a:rPr>
              <a:t>ОКРУЖАЮЩИЙ МИР - 2022</a:t>
            </a:r>
          </a:p>
        </p:txBody>
      </p:sp>
      <p:graphicFrame>
        <p:nvGraphicFramePr>
          <p:cNvPr id="3" name="Google Shape;88;p17">
            <a:extLst>
              <a:ext uri="{FF2B5EF4-FFF2-40B4-BE49-F238E27FC236}">
                <a16:creationId xmlns:a16="http://schemas.microsoft.com/office/drawing/2014/main" id="{860BBA45-2C86-47A2-8027-973E1F57C4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4622738"/>
              </p:ext>
            </p:extLst>
          </p:nvPr>
        </p:nvGraphicFramePr>
        <p:xfrm>
          <a:off x="1175317" y="2768404"/>
          <a:ext cx="10231655" cy="283466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471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Максимальный балл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1800" b="0" i="0" u="none" strike="noStrike" cap="none" dirty="0">
                          <a:solidFill>
                            <a:schemeClr val="bg1"/>
                          </a:solidFill>
                          <a:latin typeface="+mn-lt"/>
                          <a:sym typeface="Arial"/>
                        </a:rPr>
                        <a:t>Средний балл</a:t>
                      </a:r>
                      <a:endParaRPr sz="1800" b="0" i="0" u="none" strike="noStrike" cap="none" dirty="0">
                        <a:solidFill>
                          <a:schemeClr val="bg1"/>
                        </a:solidFill>
                        <a:latin typeface="+mn-lt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% выполнения задания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набравших максимальное количество баллов,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не справившихся с заданием,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8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2 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1,4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71,6 %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39 чел., 67,2 %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(5 чел. написали решение, получили доп. балл)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19 чел., 32,8 %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Google Shape;347;p21">
            <a:extLst>
              <a:ext uri="{FF2B5EF4-FFF2-40B4-BE49-F238E27FC236}">
                <a16:creationId xmlns:a16="http://schemas.microsoft.com/office/drawing/2014/main" id="{83BEB65F-C8D0-4AA0-9FC5-5D97CB431E53}"/>
              </a:ext>
            </a:extLst>
          </p:cNvPr>
          <p:cNvSpPr txBox="1"/>
          <p:nvPr/>
        </p:nvSpPr>
        <p:spPr>
          <a:xfrm>
            <a:off x="1012724" y="1343978"/>
            <a:ext cx="26256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u="sng" dirty="0">
                <a:solidFill>
                  <a:srgbClr val="00732F"/>
                </a:solidFill>
                <a:latin typeface="Raleway"/>
                <a:ea typeface="Raleway"/>
                <a:cs typeface="Raleway"/>
                <a:sym typeface="Raleway"/>
              </a:rPr>
              <a:t>Задание 6</a:t>
            </a:r>
          </a:p>
        </p:txBody>
      </p:sp>
      <p:sp>
        <p:nvSpPr>
          <p:cNvPr id="5" name="Google Shape;347;p21">
            <a:extLst>
              <a:ext uri="{FF2B5EF4-FFF2-40B4-BE49-F238E27FC236}">
                <a16:creationId xmlns:a16="http://schemas.microsoft.com/office/drawing/2014/main" id="{EFB0AC71-4524-4981-990B-43CE2AEEB769}"/>
              </a:ext>
            </a:extLst>
          </p:cNvPr>
          <p:cNvSpPr txBox="1"/>
          <p:nvPr/>
        </p:nvSpPr>
        <p:spPr>
          <a:xfrm>
            <a:off x="844825" y="1886938"/>
            <a:ext cx="1114176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Экологическая задача (математическая грамотность) </a:t>
            </a:r>
          </a:p>
        </p:txBody>
      </p:sp>
    </p:spTree>
    <p:extLst>
      <p:ext uri="{BB962C8B-B14F-4D97-AF65-F5344CB8AC3E}">
        <p14:creationId xmlns:p14="http://schemas.microsoft.com/office/powerpoint/2010/main" val="25874305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47;p21">
            <a:extLst>
              <a:ext uri="{FF2B5EF4-FFF2-40B4-BE49-F238E27FC236}">
                <a16:creationId xmlns:a16="http://schemas.microsoft.com/office/drawing/2014/main" id="{729ADAF5-CFA9-4A2E-9976-3C62641D20EC}"/>
              </a:ext>
            </a:extLst>
          </p:cNvPr>
          <p:cNvSpPr txBox="1"/>
          <p:nvPr/>
        </p:nvSpPr>
        <p:spPr>
          <a:xfrm>
            <a:off x="1012723" y="737727"/>
            <a:ext cx="673561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32F"/>
                </a:solidFill>
                <a:latin typeface="Raleway"/>
                <a:ea typeface="Raleway"/>
                <a:cs typeface="Raleway"/>
                <a:sym typeface="Raleway"/>
              </a:rPr>
              <a:t>ОКРУЖАЮЩИЙ МИР - 2022</a:t>
            </a:r>
          </a:p>
        </p:txBody>
      </p:sp>
      <p:graphicFrame>
        <p:nvGraphicFramePr>
          <p:cNvPr id="3" name="Google Shape;88;p17">
            <a:extLst>
              <a:ext uri="{FF2B5EF4-FFF2-40B4-BE49-F238E27FC236}">
                <a16:creationId xmlns:a16="http://schemas.microsoft.com/office/drawing/2014/main" id="{860BBA45-2C86-47A2-8027-973E1F57C4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5308053"/>
              </p:ext>
            </p:extLst>
          </p:nvPr>
        </p:nvGraphicFramePr>
        <p:xfrm>
          <a:off x="1094141" y="3036149"/>
          <a:ext cx="10231655" cy="146829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471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Максимальный балл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1800" b="0" i="0" u="none" strike="noStrike" cap="none" dirty="0">
                          <a:solidFill>
                            <a:schemeClr val="bg1"/>
                          </a:solidFill>
                          <a:latin typeface="+mn-lt"/>
                          <a:sym typeface="Arial"/>
                        </a:rPr>
                        <a:t>Средний балл</a:t>
                      </a:r>
                      <a:endParaRPr sz="1800" b="0" i="0" u="none" strike="noStrike" cap="none" dirty="0">
                        <a:solidFill>
                          <a:schemeClr val="bg1"/>
                        </a:solidFill>
                        <a:latin typeface="+mn-lt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% выполнения задания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набравших максимальное количество баллов,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не справившихся с заданием,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8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u="none" strike="noStrike" cap="none" dirty="0">
                          <a:solidFill>
                            <a:schemeClr val="dk1"/>
                          </a:solidFill>
                          <a:latin typeface="+mn-lt"/>
                          <a:sym typeface="Raleway Medium"/>
                        </a:rPr>
                        <a:t>4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1,8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44,4 %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1 чел., 1,7 %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6 чел., 10,3 %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Google Shape;347;p21">
            <a:extLst>
              <a:ext uri="{FF2B5EF4-FFF2-40B4-BE49-F238E27FC236}">
                <a16:creationId xmlns:a16="http://schemas.microsoft.com/office/drawing/2014/main" id="{83BEB65F-C8D0-4AA0-9FC5-5D97CB431E53}"/>
              </a:ext>
            </a:extLst>
          </p:cNvPr>
          <p:cNvSpPr txBox="1"/>
          <p:nvPr/>
        </p:nvSpPr>
        <p:spPr>
          <a:xfrm>
            <a:off x="1012724" y="1343978"/>
            <a:ext cx="26256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u="sng" dirty="0">
                <a:solidFill>
                  <a:srgbClr val="00732F"/>
                </a:solidFill>
                <a:latin typeface="Raleway"/>
                <a:ea typeface="Raleway"/>
                <a:cs typeface="Raleway"/>
                <a:sym typeface="Raleway"/>
              </a:rPr>
              <a:t>Задание 7</a:t>
            </a:r>
          </a:p>
        </p:txBody>
      </p:sp>
      <p:sp>
        <p:nvSpPr>
          <p:cNvPr id="5" name="Google Shape;347;p21">
            <a:extLst>
              <a:ext uri="{FF2B5EF4-FFF2-40B4-BE49-F238E27FC236}">
                <a16:creationId xmlns:a16="http://schemas.microsoft.com/office/drawing/2014/main" id="{EFB0AC71-4524-4981-990B-43CE2AEEB769}"/>
              </a:ext>
            </a:extLst>
          </p:cNvPr>
          <p:cNvSpPr txBox="1"/>
          <p:nvPr/>
        </p:nvSpPr>
        <p:spPr>
          <a:xfrm>
            <a:off x="1012724" y="1886938"/>
            <a:ext cx="1055684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Составление цепей питания</a:t>
            </a:r>
          </a:p>
        </p:txBody>
      </p:sp>
    </p:spTree>
    <p:extLst>
      <p:ext uri="{BB962C8B-B14F-4D97-AF65-F5344CB8AC3E}">
        <p14:creationId xmlns:p14="http://schemas.microsoft.com/office/powerpoint/2010/main" val="5148630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47;p21">
            <a:extLst>
              <a:ext uri="{FF2B5EF4-FFF2-40B4-BE49-F238E27FC236}">
                <a16:creationId xmlns:a16="http://schemas.microsoft.com/office/drawing/2014/main" id="{729ADAF5-CFA9-4A2E-9976-3C62641D20EC}"/>
              </a:ext>
            </a:extLst>
          </p:cNvPr>
          <p:cNvSpPr txBox="1"/>
          <p:nvPr/>
        </p:nvSpPr>
        <p:spPr>
          <a:xfrm>
            <a:off x="1012723" y="737727"/>
            <a:ext cx="673561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32F"/>
                </a:solidFill>
                <a:latin typeface="Raleway"/>
                <a:ea typeface="Raleway"/>
                <a:cs typeface="Raleway"/>
                <a:sym typeface="Raleway"/>
              </a:rPr>
              <a:t>ОКРУЖАЮЩИЙ МИР - 2022</a:t>
            </a:r>
          </a:p>
        </p:txBody>
      </p:sp>
      <p:graphicFrame>
        <p:nvGraphicFramePr>
          <p:cNvPr id="3" name="Google Shape;88;p17">
            <a:extLst>
              <a:ext uri="{FF2B5EF4-FFF2-40B4-BE49-F238E27FC236}">
                <a16:creationId xmlns:a16="http://schemas.microsoft.com/office/drawing/2014/main" id="{860BBA45-2C86-47A2-8027-973E1F57C4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199104"/>
              </p:ext>
            </p:extLst>
          </p:nvPr>
        </p:nvGraphicFramePr>
        <p:xfrm>
          <a:off x="1012723" y="2856437"/>
          <a:ext cx="10231655" cy="146829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471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Максимальный балл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1800" b="0" i="0" u="none" strike="noStrike" cap="none" dirty="0">
                          <a:solidFill>
                            <a:schemeClr val="bg1"/>
                          </a:solidFill>
                          <a:latin typeface="+mn-lt"/>
                          <a:sym typeface="Arial"/>
                        </a:rPr>
                        <a:t>Средний балл</a:t>
                      </a:r>
                      <a:endParaRPr sz="1800" b="0" i="0" u="none" strike="noStrike" cap="none" dirty="0">
                        <a:solidFill>
                          <a:schemeClr val="bg1"/>
                        </a:solidFill>
                        <a:latin typeface="+mn-lt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% выполнения задания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набравших максимальное количество баллов,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не справившихся с заданием,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8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3 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0,5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16,1 %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1 чел., 1,7 %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40 чел., 69 %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Google Shape;347;p21">
            <a:extLst>
              <a:ext uri="{FF2B5EF4-FFF2-40B4-BE49-F238E27FC236}">
                <a16:creationId xmlns:a16="http://schemas.microsoft.com/office/drawing/2014/main" id="{83BEB65F-C8D0-4AA0-9FC5-5D97CB431E53}"/>
              </a:ext>
            </a:extLst>
          </p:cNvPr>
          <p:cNvSpPr txBox="1"/>
          <p:nvPr/>
        </p:nvSpPr>
        <p:spPr>
          <a:xfrm>
            <a:off x="1012724" y="1343978"/>
            <a:ext cx="26256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u="sng" dirty="0">
                <a:solidFill>
                  <a:srgbClr val="00732F"/>
                </a:solidFill>
                <a:latin typeface="Raleway"/>
                <a:ea typeface="Raleway"/>
                <a:cs typeface="Raleway"/>
                <a:sym typeface="Raleway"/>
              </a:rPr>
              <a:t>Задание 8</a:t>
            </a:r>
          </a:p>
        </p:txBody>
      </p:sp>
      <p:sp>
        <p:nvSpPr>
          <p:cNvPr id="5" name="Google Shape;347;p21">
            <a:extLst>
              <a:ext uri="{FF2B5EF4-FFF2-40B4-BE49-F238E27FC236}">
                <a16:creationId xmlns:a16="http://schemas.microsoft.com/office/drawing/2014/main" id="{EFB0AC71-4524-4981-990B-43CE2AEEB769}"/>
              </a:ext>
            </a:extLst>
          </p:cNvPr>
          <p:cNvSpPr txBox="1"/>
          <p:nvPr/>
        </p:nvSpPr>
        <p:spPr>
          <a:xfrm>
            <a:off x="1012724" y="1886938"/>
            <a:ext cx="1055684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Описание опыта</a:t>
            </a:r>
          </a:p>
        </p:txBody>
      </p:sp>
    </p:spTree>
    <p:extLst>
      <p:ext uri="{BB962C8B-B14F-4D97-AF65-F5344CB8AC3E}">
        <p14:creationId xmlns:p14="http://schemas.microsoft.com/office/powerpoint/2010/main" val="17709514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47;p21">
            <a:extLst>
              <a:ext uri="{FF2B5EF4-FFF2-40B4-BE49-F238E27FC236}">
                <a16:creationId xmlns:a16="http://schemas.microsoft.com/office/drawing/2014/main" id="{729ADAF5-CFA9-4A2E-9976-3C62641D20EC}"/>
              </a:ext>
            </a:extLst>
          </p:cNvPr>
          <p:cNvSpPr txBox="1"/>
          <p:nvPr/>
        </p:nvSpPr>
        <p:spPr>
          <a:xfrm>
            <a:off x="1012723" y="737727"/>
            <a:ext cx="673561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32F"/>
                </a:solidFill>
                <a:latin typeface="Raleway"/>
                <a:ea typeface="Raleway"/>
                <a:cs typeface="Raleway"/>
                <a:sym typeface="Raleway"/>
              </a:rPr>
              <a:t>ОКРУЖАЮЩИЙ МИР - 2022</a:t>
            </a:r>
          </a:p>
        </p:txBody>
      </p:sp>
      <p:sp>
        <p:nvSpPr>
          <p:cNvPr id="4" name="Google Shape;347;p21">
            <a:extLst>
              <a:ext uri="{FF2B5EF4-FFF2-40B4-BE49-F238E27FC236}">
                <a16:creationId xmlns:a16="http://schemas.microsoft.com/office/drawing/2014/main" id="{83BEB65F-C8D0-4AA0-9FC5-5D97CB431E53}"/>
              </a:ext>
            </a:extLst>
          </p:cNvPr>
          <p:cNvSpPr txBox="1"/>
          <p:nvPr/>
        </p:nvSpPr>
        <p:spPr>
          <a:xfrm>
            <a:off x="1012724" y="1343978"/>
            <a:ext cx="26256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u="sng" dirty="0">
                <a:solidFill>
                  <a:srgbClr val="00732F"/>
                </a:solidFill>
                <a:latin typeface="Raleway"/>
                <a:ea typeface="Raleway"/>
                <a:cs typeface="Raleway"/>
                <a:sym typeface="Raleway"/>
              </a:rPr>
              <a:t>Задание 8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5B352A1-8B9C-D203-2273-26FC8392C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870" y="2178670"/>
            <a:ext cx="10328565" cy="218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8578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47;p21">
            <a:extLst>
              <a:ext uri="{FF2B5EF4-FFF2-40B4-BE49-F238E27FC236}">
                <a16:creationId xmlns:a16="http://schemas.microsoft.com/office/drawing/2014/main" id="{729ADAF5-CFA9-4A2E-9976-3C62641D20EC}"/>
              </a:ext>
            </a:extLst>
          </p:cNvPr>
          <p:cNvSpPr txBox="1"/>
          <p:nvPr/>
        </p:nvSpPr>
        <p:spPr>
          <a:xfrm>
            <a:off x="1012723" y="737727"/>
            <a:ext cx="673561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32F"/>
                </a:solidFill>
                <a:latin typeface="Raleway"/>
                <a:ea typeface="Raleway"/>
                <a:cs typeface="Raleway"/>
                <a:sym typeface="Raleway"/>
              </a:rPr>
              <a:t>ОКРУЖАЮЩИЙ МИР - 2022</a:t>
            </a:r>
          </a:p>
        </p:txBody>
      </p:sp>
      <p:graphicFrame>
        <p:nvGraphicFramePr>
          <p:cNvPr id="3" name="Google Shape;88;p17">
            <a:extLst>
              <a:ext uri="{FF2B5EF4-FFF2-40B4-BE49-F238E27FC236}">
                <a16:creationId xmlns:a16="http://schemas.microsoft.com/office/drawing/2014/main" id="{860BBA45-2C86-47A2-8027-973E1F57C4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3957479"/>
              </p:ext>
            </p:extLst>
          </p:nvPr>
        </p:nvGraphicFramePr>
        <p:xfrm>
          <a:off x="1193533" y="3722561"/>
          <a:ext cx="10231655" cy="146829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471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Максимальный балл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1800" b="0" i="0" u="none" strike="noStrike" cap="none" dirty="0">
                          <a:solidFill>
                            <a:schemeClr val="bg1"/>
                          </a:solidFill>
                          <a:latin typeface="+mn-lt"/>
                          <a:sym typeface="Arial"/>
                        </a:rPr>
                        <a:t>Средний балл</a:t>
                      </a:r>
                      <a:endParaRPr sz="1800" b="0" i="0" u="none" strike="noStrike" cap="none" dirty="0">
                        <a:solidFill>
                          <a:schemeClr val="bg1"/>
                        </a:solidFill>
                        <a:latin typeface="+mn-lt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% выполнения задания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набравших максимальное количество баллов,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не справившихся с заданием,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32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8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13 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2,8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21,9 %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2 чел., 3,4 %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9 чел., 15,5 %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Google Shape;347;p21">
            <a:extLst>
              <a:ext uri="{FF2B5EF4-FFF2-40B4-BE49-F238E27FC236}">
                <a16:creationId xmlns:a16="http://schemas.microsoft.com/office/drawing/2014/main" id="{83BEB65F-C8D0-4AA0-9FC5-5D97CB431E53}"/>
              </a:ext>
            </a:extLst>
          </p:cNvPr>
          <p:cNvSpPr txBox="1"/>
          <p:nvPr/>
        </p:nvSpPr>
        <p:spPr>
          <a:xfrm>
            <a:off x="1012724" y="1343978"/>
            <a:ext cx="26256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u="sng" dirty="0">
                <a:solidFill>
                  <a:srgbClr val="00732F"/>
                </a:solidFill>
                <a:latin typeface="Raleway"/>
                <a:ea typeface="Raleway"/>
                <a:cs typeface="Raleway"/>
                <a:sym typeface="Raleway"/>
              </a:rPr>
              <a:t>Задание 9</a:t>
            </a:r>
          </a:p>
        </p:txBody>
      </p:sp>
      <p:sp>
        <p:nvSpPr>
          <p:cNvPr id="5" name="Google Shape;347;p21">
            <a:extLst>
              <a:ext uri="{FF2B5EF4-FFF2-40B4-BE49-F238E27FC236}">
                <a16:creationId xmlns:a16="http://schemas.microsoft.com/office/drawing/2014/main" id="{EFB0AC71-4524-4981-990B-43CE2AEEB769}"/>
              </a:ext>
            </a:extLst>
          </p:cNvPr>
          <p:cNvSpPr txBox="1"/>
          <p:nvPr/>
        </p:nvSpPr>
        <p:spPr>
          <a:xfrm>
            <a:off x="1012724" y="1886938"/>
            <a:ext cx="1055684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Краеведение. Знание достопримечательностей города Пензы</a:t>
            </a:r>
          </a:p>
        </p:txBody>
      </p:sp>
    </p:spTree>
    <p:extLst>
      <p:ext uri="{BB962C8B-B14F-4D97-AF65-F5344CB8AC3E}">
        <p14:creationId xmlns:p14="http://schemas.microsoft.com/office/powerpoint/2010/main" val="3316102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4"/>
          <p:cNvSpPr txBox="1"/>
          <p:nvPr/>
        </p:nvSpPr>
        <p:spPr>
          <a:xfrm>
            <a:off x="1012724" y="737727"/>
            <a:ext cx="612699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 dirty="0">
                <a:solidFill>
                  <a:srgbClr val="6E33B7"/>
                </a:solidFill>
                <a:latin typeface="Raleway"/>
                <a:ea typeface="Raleway"/>
                <a:cs typeface="Raleway"/>
                <a:sym typeface="Raleway"/>
              </a:rPr>
              <a:t>МАТЕМАТИКА - 2022</a:t>
            </a:r>
            <a:endParaRPr dirty="0"/>
          </a:p>
        </p:txBody>
      </p:sp>
      <p:graphicFrame>
        <p:nvGraphicFramePr>
          <p:cNvPr id="161" name="Google Shape;161;p4"/>
          <p:cNvGraphicFramePr/>
          <p:nvPr/>
        </p:nvGraphicFramePr>
        <p:xfrm>
          <a:off x="1193533" y="3722561"/>
          <a:ext cx="10231650" cy="1468285"/>
        </p:xfrm>
        <a:graphic>
          <a:graphicData uri="http://schemas.openxmlformats.org/drawingml/2006/table">
            <a:tbl>
              <a:tblPr firstRow="1" bandRow="1">
                <a:noFill/>
                <a:tableStyleId>{848DE842-0DCF-44B2-90E3-A4E7FDBB726B}</a:tableStyleId>
              </a:tblPr>
              <a:tblGrid>
                <a:gridCol w="147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Максимальный балл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Средний балл</a:t>
                      </a:r>
                      <a:endParaRPr sz="18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 выполнения задания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набравших максимальное количество баллов,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не справившихся с заданием,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1,7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86 %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47 чел., 87 %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 чел., 13 %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2" name="Google Shape;162;p4"/>
          <p:cNvSpPr txBox="1"/>
          <p:nvPr/>
        </p:nvSpPr>
        <p:spPr>
          <a:xfrm>
            <a:off x="1012724" y="1343978"/>
            <a:ext cx="26256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0" i="0" u="sng" strike="noStrike" cap="none">
                <a:solidFill>
                  <a:srgbClr val="6E33B7"/>
                </a:solidFill>
                <a:latin typeface="Raleway"/>
                <a:ea typeface="Raleway"/>
                <a:cs typeface="Raleway"/>
                <a:sym typeface="Raleway"/>
              </a:rPr>
              <a:t>Задание 1</a:t>
            </a:r>
            <a:endParaRPr/>
          </a:p>
        </p:txBody>
      </p:sp>
      <p:sp>
        <p:nvSpPr>
          <p:cNvPr id="163" name="Google Shape;163;p4"/>
          <p:cNvSpPr txBox="1"/>
          <p:nvPr/>
        </p:nvSpPr>
        <p:spPr>
          <a:xfrm>
            <a:off x="1012724" y="1886938"/>
            <a:ext cx="1055684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Вычислительные навыки (порядок действий, умножение на 0)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47;p21">
            <a:extLst>
              <a:ext uri="{FF2B5EF4-FFF2-40B4-BE49-F238E27FC236}">
                <a16:creationId xmlns:a16="http://schemas.microsoft.com/office/drawing/2014/main" id="{729ADAF5-CFA9-4A2E-9976-3C62641D20EC}"/>
              </a:ext>
            </a:extLst>
          </p:cNvPr>
          <p:cNvSpPr txBox="1"/>
          <p:nvPr/>
        </p:nvSpPr>
        <p:spPr>
          <a:xfrm>
            <a:off x="1012723" y="737727"/>
            <a:ext cx="673561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32F"/>
                </a:solidFill>
                <a:latin typeface="Raleway"/>
                <a:ea typeface="Raleway"/>
                <a:cs typeface="Raleway"/>
                <a:sym typeface="Raleway"/>
              </a:rPr>
              <a:t>ОКРУЖАЮЩИЙ МИР - 2022</a:t>
            </a:r>
          </a:p>
        </p:txBody>
      </p:sp>
      <p:sp>
        <p:nvSpPr>
          <p:cNvPr id="4" name="Google Shape;347;p21">
            <a:extLst>
              <a:ext uri="{FF2B5EF4-FFF2-40B4-BE49-F238E27FC236}">
                <a16:creationId xmlns:a16="http://schemas.microsoft.com/office/drawing/2014/main" id="{83BEB65F-C8D0-4AA0-9FC5-5D97CB431E53}"/>
              </a:ext>
            </a:extLst>
          </p:cNvPr>
          <p:cNvSpPr txBox="1"/>
          <p:nvPr/>
        </p:nvSpPr>
        <p:spPr>
          <a:xfrm>
            <a:off x="1012724" y="1343978"/>
            <a:ext cx="26256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u="sng" dirty="0">
                <a:solidFill>
                  <a:srgbClr val="00732F"/>
                </a:solidFill>
                <a:latin typeface="Raleway"/>
                <a:ea typeface="Raleway"/>
                <a:cs typeface="Raleway"/>
                <a:sym typeface="Raleway"/>
              </a:rPr>
              <a:t>Задание 9</a:t>
            </a:r>
          </a:p>
        </p:txBody>
      </p:sp>
      <p:sp>
        <p:nvSpPr>
          <p:cNvPr id="5" name="Google Shape;347;p21">
            <a:extLst>
              <a:ext uri="{FF2B5EF4-FFF2-40B4-BE49-F238E27FC236}">
                <a16:creationId xmlns:a16="http://schemas.microsoft.com/office/drawing/2014/main" id="{EFB0AC71-4524-4981-990B-43CE2AEEB769}"/>
              </a:ext>
            </a:extLst>
          </p:cNvPr>
          <p:cNvSpPr txBox="1"/>
          <p:nvPr/>
        </p:nvSpPr>
        <p:spPr>
          <a:xfrm>
            <a:off x="1012724" y="1886938"/>
            <a:ext cx="1055684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Краеведение. Знание достопримечательностей города Пензы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957CE80-35B9-6596-8E17-02FD2B9943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4369" y="2493189"/>
            <a:ext cx="9564721" cy="246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311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47;p21">
            <a:extLst>
              <a:ext uri="{FF2B5EF4-FFF2-40B4-BE49-F238E27FC236}">
                <a16:creationId xmlns:a16="http://schemas.microsoft.com/office/drawing/2014/main" id="{729ADAF5-CFA9-4A2E-9976-3C62641D20EC}"/>
              </a:ext>
            </a:extLst>
          </p:cNvPr>
          <p:cNvSpPr txBox="1"/>
          <p:nvPr/>
        </p:nvSpPr>
        <p:spPr>
          <a:xfrm>
            <a:off x="1330775" y="976841"/>
            <a:ext cx="673561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32F"/>
                </a:solidFill>
                <a:latin typeface="Raleway"/>
                <a:ea typeface="Raleway"/>
                <a:cs typeface="Raleway"/>
                <a:sym typeface="Raleway"/>
              </a:rPr>
              <a:t>ОКРУЖАЮЩИЙ МИР - 2022</a:t>
            </a:r>
          </a:p>
        </p:txBody>
      </p:sp>
      <p:sp>
        <p:nvSpPr>
          <p:cNvPr id="11" name="Google Shape;65;p15">
            <a:extLst>
              <a:ext uri="{FF2B5EF4-FFF2-40B4-BE49-F238E27FC236}">
                <a16:creationId xmlns:a16="http://schemas.microsoft.com/office/drawing/2014/main" id="{D7821763-509E-8951-8E24-7DE61C9BED73}"/>
              </a:ext>
            </a:extLst>
          </p:cNvPr>
          <p:cNvSpPr txBox="1"/>
          <p:nvPr/>
        </p:nvSpPr>
        <p:spPr>
          <a:xfrm>
            <a:off x="1259922" y="2022748"/>
            <a:ext cx="3438659" cy="1010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ru-RU" sz="2800" b="1" dirty="0">
                <a:solidFill>
                  <a:schemeClr val="dk1"/>
                </a:solidFill>
                <a:latin typeface="Raleway Medium"/>
                <a:sym typeface="Raleway Medium"/>
              </a:rPr>
              <a:t>Максимальное выполнение</a:t>
            </a:r>
            <a:endParaRPr sz="2800" b="1" dirty="0"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3" name="Google Shape;366;p22">
            <a:extLst>
              <a:ext uri="{FF2B5EF4-FFF2-40B4-BE49-F238E27FC236}">
                <a16:creationId xmlns:a16="http://schemas.microsoft.com/office/drawing/2014/main" id="{E23CC2C3-25F5-66E4-4ECF-8F1B1FE907CC}"/>
              </a:ext>
            </a:extLst>
          </p:cNvPr>
          <p:cNvSpPr txBox="1"/>
          <p:nvPr/>
        </p:nvSpPr>
        <p:spPr>
          <a:xfrm>
            <a:off x="5561416" y="2022748"/>
            <a:ext cx="121707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262626"/>
                </a:solidFill>
                <a:latin typeface="Raleway"/>
                <a:ea typeface="Raleway"/>
                <a:cs typeface="Raleway"/>
                <a:sym typeface="Raleway"/>
              </a:rPr>
              <a:t>23 </a:t>
            </a:r>
            <a:r>
              <a:rPr lang="es-ES" sz="3600" b="1" dirty="0">
                <a:solidFill>
                  <a:srgbClr val="262626"/>
                </a:solidFill>
                <a:latin typeface="Raleway"/>
                <a:ea typeface="Raleway"/>
                <a:cs typeface="Raleway"/>
                <a:sym typeface="Raleway"/>
              </a:rPr>
              <a:t>%</a:t>
            </a:r>
            <a:endParaRPr b="1" dirty="0"/>
          </a:p>
        </p:txBody>
      </p:sp>
      <p:sp>
        <p:nvSpPr>
          <p:cNvPr id="14" name="Google Shape;65;p15">
            <a:extLst>
              <a:ext uri="{FF2B5EF4-FFF2-40B4-BE49-F238E27FC236}">
                <a16:creationId xmlns:a16="http://schemas.microsoft.com/office/drawing/2014/main" id="{8459A185-1238-DE5D-1654-614071DAFF6B}"/>
              </a:ext>
            </a:extLst>
          </p:cNvPr>
          <p:cNvSpPr txBox="1"/>
          <p:nvPr/>
        </p:nvSpPr>
        <p:spPr>
          <a:xfrm>
            <a:off x="4627729" y="4071629"/>
            <a:ext cx="3438659" cy="1010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ru-RU" sz="2800" b="1" dirty="0">
                <a:solidFill>
                  <a:schemeClr val="dk1"/>
                </a:solidFill>
                <a:latin typeface="Raleway Medium"/>
                <a:sym typeface="Raleway Medium"/>
              </a:rPr>
              <a:t>Минимальное выполнение</a:t>
            </a:r>
            <a:endParaRPr sz="2800" b="1" dirty="0"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5" name="Google Shape;366;p22">
            <a:extLst>
              <a:ext uri="{FF2B5EF4-FFF2-40B4-BE49-F238E27FC236}">
                <a16:creationId xmlns:a16="http://schemas.microsoft.com/office/drawing/2014/main" id="{75276B80-1E3B-237B-480A-E05478444500}"/>
              </a:ext>
            </a:extLst>
          </p:cNvPr>
          <p:cNvSpPr txBox="1"/>
          <p:nvPr/>
        </p:nvSpPr>
        <p:spPr>
          <a:xfrm>
            <a:off x="8270420" y="4144618"/>
            <a:ext cx="169852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262626"/>
                </a:solidFill>
                <a:latin typeface="Raleway"/>
                <a:ea typeface="Raleway"/>
                <a:cs typeface="Raleway"/>
                <a:sym typeface="Raleway"/>
              </a:rPr>
              <a:t>33,1 </a:t>
            </a:r>
            <a:r>
              <a:rPr lang="es-ES" sz="3600" b="1" dirty="0">
                <a:solidFill>
                  <a:srgbClr val="262626"/>
                </a:solidFill>
                <a:latin typeface="Raleway"/>
                <a:ea typeface="Raleway"/>
                <a:cs typeface="Raleway"/>
                <a:sym typeface="Raleway"/>
              </a:rPr>
              <a:t>%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25206325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339;p21">
            <a:extLst>
              <a:ext uri="{FF2B5EF4-FFF2-40B4-BE49-F238E27FC236}">
                <a16:creationId xmlns:a16="http://schemas.microsoft.com/office/drawing/2014/main" id="{E338B031-1ABF-491E-92D0-5F9F3E5288D7}"/>
              </a:ext>
            </a:extLst>
          </p:cNvPr>
          <p:cNvSpPr/>
          <p:nvPr/>
        </p:nvSpPr>
        <p:spPr>
          <a:xfrm>
            <a:off x="1160979" y="4191039"/>
            <a:ext cx="2377870" cy="835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dk1"/>
                </a:solidFill>
                <a:latin typeface="Raleway Medium"/>
                <a:sym typeface="Raleway Medium"/>
              </a:rPr>
              <a:t>КОЛИЧЕСТВО участников</a:t>
            </a:r>
            <a:endParaRPr sz="2000" b="1" dirty="0"/>
          </a:p>
        </p:txBody>
      </p:sp>
      <p:sp>
        <p:nvSpPr>
          <p:cNvPr id="10" name="Google Shape;346;p21">
            <a:extLst>
              <a:ext uri="{FF2B5EF4-FFF2-40B4-BE49-F238E27FC236}">
                <a16:creationId xmlns:a16="http://schemas.microsoft.com/office/drawing/2014/main" id="{3BCBCE29-10EB-4FD3-B900-EC7E10537D88}"/>
              </a:ext>
            </a:extLst>
          </p:cNvPr>
          <p:cNvSpPr txBox="1"/>
          <p:nvPr/>
        </p:nvSpPr>
        <p:spPr>
          <a:xfrm>
            <a:off x="1576181" y="5606208"/>
            <a:ext cx="159097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8D9E"/>
                </a:solidFill>
                <a:latin typeface="Raleway"/>
                <a:ea typeface="Raleway"/>
                <a:cs typeface="Raleway"/>
                <a:sym typeface="Raleway"/>
              </a:rPr>
              <a:t>51 чел.</a:t>
            </a:r>
            <a:endParaRPr b="1" dirty="0">
              <a:solidFill>
                <a:srgbClr val="008D9E"/>
              </a:solidFill>
            </a:endParaRPr>
          </a:p>
        </p:txBody>
      </p:sp>
      <p:sp>
        <p:nvSpPr>
          <p:cNvPr id="11" name="Google Shape;347;p21">
            <a:extLst>
              <a:ext uri="{FF2B5EF4-FFF2-40B4-BE49-F238E27FC236}">
                <a16:creationId xmlns:a16="http://schemas.microsoft.com/office/drawing/2014/main" id="{EF6D5087-08AA-4ECF-AB9F-82EA190ED500}"/>
              </a:ext>
            </a:extLst>
          </p:cNvPr>
          <p:cNvSpPr txBox="1"/>
          <p:nvPr/>
        </p:nvSpPr>
        <p:spPr>
          <a:xfrm>
            <a:off x="532062" y="575895"/>
            <a:ext cx="1006595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8D9E"/>
                </a:solidFill>
                <a:latin typeface="Raleway"/>
                <a:ea typeface="Raleway"/>
                <a:cs typeface="Raleway"/>
                <a:sym typeface="Raleway"/>
              </a:rPr>
              <a:t>ФУНКЦИОНАЛЬНАЯ ГРАМОТНОСТЬ - 2022</a:t>
            </a:r>
          </a:p>
        </p:txBody>
      </p:sp>
      <p:cxnSp>
        <p:nvCxnSpPr>
          <p:cNvPr id="12" name="Google Shape;348;p21">
            <a:extLst>
              <a:ext uri="{FF2B5EF4-FFF2-40B4-BE49-F238E27FC236}">
                <a16:creationId xmlns:a16="http://schemas.microsoft.com/office/drawing/2014/main" id="{5432DB6C-771E-4151-ABF8-792D0C0D5872}"/>
              </a:ext>
            </a:extLst>
          </p:cNvPr>
          <p:cNvCxnSpPr>
            <a:cxnSpLocks/>
          </p:cNvCxnSpPr>
          <p:nvPr/>
        </p:nvCxnSpPr>
        <p:spPr>
          <a:xfrm flipV="1">
            <a:off x="1576181" y="2659633"/>
            <a:ext cx="9082547" cy="2990464"/>
          </a:xfrm>
          <a:prstGeom prst="straightConnector1">
            <a:avLst/>
          </a:prstGeom>
          <a:noFill/>
          <a:ln w="34925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" name="Google Shape;349;p21">
            <a:extLst>
              <a:ext uri="{FF2B5EF4-FFF2-40B4-BE49-F238E27FC236}">
                <a16:creationId xmlns:a16="http://schemas.microsoft.com/office/drawing/2014/main" id="{A8C0DABE-4256-41D8-BB7E-8E18418650BB}"/>
              </a:ext>
            </a:extLst>
          </p:cNvPr>
          <p:cNvSpPr/>
          <p:nvPr/>
        </p:nvSpPr>
        <p:spPr>
          <a:xfrm>
            <a:off x="2169914" y="5149924"/>
            <a:ext cx="360000" cy="360000"/>
          </a:xfrm>
          <a:prstGeom prst="ellipse">
            <a:avLst/>
          </a:prstGeom>
          <a:solidFill>
            <a:srgbClr val="008D9E"/>
          </a:solidFill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" name="Google Shape;350;p21">
            <a:extLst>
              <a:ext uri="{FF2B5EF4-FFF2-40B4-BE49-F238E27FC236}">
                <a16:creationId xmlns:a16="http://schemas.microsoft.com/office/drawing/2014/main" id="{00FAB273-38C1-4666-A575-21CDADFE8EEF}"/>
              </a:ext>
            </a:extLst>
          </p:cNvPr>
          <p:cNvSpPr/>
          <p:nvPr/>
        </p:nvSpPr>
        <p:spPr>
          <a:xfrm>
            <a:off x="4849078" y="4265470"/>
            <a:ext cx="360000" cy="360000"/>
          </a:xfrm>
          <a:prstGeom prst="ellipse">
            <a:avLst/>
          </a:prstGeom>
          <a:solidFill>
            <a:srgbClr val="008D9E"/>
          </a:solidFill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" name="Google Shape;351;p21">
            <a:extLst>
              <a:ext uri="{FF2B5EF4-FFF2-40B4-BE49-F238E27FC236}">
                <a16:creationId xmlns:a16="http://schemas.microsoft.com/office/drawing/2014/main" id="{CE5CC5B0-440A-4FFF-9A80-E0BA7573D8DE}"/>
              </a:ext>
            </a:extLst>
          </p:cNvPr>
          <p:cNvSpPr/>
          <p:nvPr/>
        </p:nvSpPr>
        <p:spPr>
          <a:xfrm>
            <a:off x="7597483" y="3413587"/>
            <a:ext cx="360000" cy="360000"/>
          </a:xfrm>
          <a:prstGeom prst="ellipse">
            <a:avLst/>
          </a:prstGeom>
          <a:solidFill>
            <a:srgbClr val="008D9E"/>
          </a:solidFill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" name="Google Shape;352;p21">
            <a:extLst>
              <a:ext uri="{FF2B5EF4-FFF2-40B4-BE49-F238E27FC236}">
                <a16:creationId xmlns:a16="http://schemas.microsoft.com/office/drawing/2014/main" id="{3D5EF47B-8A2B-44E2-A862-A4B363383054}"/>
              </a:ext>
            </a:extLst>
          </p:cNvPr>
          <p:cNvSpPr/>
          <p:nvPr/>
        </p:nvSpPr>
        <p:spPr>
          <a:xfrm>
            <a:off x="10370708" y="2474540"/>
            <a:ext cx="360000" cy="360000"/>
          </a:xfrm>
          <a:prstGeom prst="ellipse">
            <a:avLst/>
          </a:prstGeom>
          <a:solidFill>
            <a:srgbClr val="008D9E"/>
          </a:solidFill>
          <a:ln w="317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" name="Google Shape;339;p21">
            <a:extLst>
              <a:ext uri="{FF2B5EF4-FFF2-40B4-BE49-F238E27FC236}">
                <a16:creationId xmlns:a16="http://schemas.microsoft.com/office/drawing/2014/main" id="{3FA3FE4F-4B11-4263-8F04-9BB67A210335}"/>
              </a:ext>
            </a:extLst>
          </p:cNvPr>
          <p:cNvSpPr/>
          <p:nvPr/>
        </p:nvSpPr>
        <p:spPr>
          <a:xfrm>
            <a:off x="3840143" y="3452583"/>
            <a:ext cx="2377870" cy="835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dk1"/>
                </a:solidFill>
                <a:latin typeface="Raleway Medium"/>
                <a:sym typeface="Raleway Medium"/>
              </a:rPr>
              <a:t>КОЛИЧЕСТВО заданий</a:t>
            </a:r>
            <a:endParaRPr sz="2000" b="1" dirty="0"/>
          </a:p>
        </p:txBody>
      </p:sp>
      <p:sp>
        <p:nvSpPr>
          <p:cNvPr id="18" name="Google Shape;346;p21">
            <a:extLst>
              <a:ext uri="{FF2B5EF4-FFF2-40B4-BE49-F238E27FC236}">
                <a16:creationId xmlns:a16="http://schemas.microsoft.com/office/drawing/2014/main" id="{970F5937-1FE5-46CF-9B12-890501672A10}"/>
              </a:ext>
            </a:extLst>
          </p:cNvPr>
          <p:cNvSpPr txBox="1"/>
          <p:nvPr/>
        </p:nvSpPr>
        <p:spPr>
          <a:xfrm>
            <a:off x="3840143" y="4828476"/>
            <a:ext cx="237787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8D9E"/>
                </a:solidFill>
                <a:latin typeface="Raleway"/>
                <a:ea typeface="Raleway"/>
                <a:cs typeface="Raleway"/>
                <a:sym typeface="Raleway"/>
              </a:rPr>
              <a:t>9 заданий</a:t>
            </a:r>
            <a:endParaRPr b="1" dirty="0">
              <a:solidFill>
                <a:srgbClr val="008D9E"/>
              </a:solidFill>
            </a:endParaRPr>
          </a:p>
        </p:txBody>
      </p:sp>
      <p:sp>
        <p:nvSpPr>
          <p:cNvPr id="19" name="Google Shape;339;p21">
            <a:extLst>
              <a:ext uri="{FF2B5EF4-FFF2-40B4-BE49-F238E27FC236}">
                <a16:creationId xmlns:a16="http://schemas.microsoft.com/office/drawing/2014/main" id="{F2A33037-3F29-4C8E-A5FE-C8231575C0E6}"/>
              </a:ext>
            </a:extLst>
          </p:cNvPr>
          <p:cNvSpPr/>
          <p:nvPr/>
        </p:nvSpPr>
        <p:spPr>
          <a:xfrm>
            <a:off x="6147521" y="2202980"/>
            <a:ext cx="2935881" cy="1339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dk1"/>
                </a:solidFill>
                <a:latin typeface="Raleway Medium"/>
                <a:sym typeface="Raleway Medium"/>
              </a:rPr>
              <a:t>МАКСИМАЛЬНОЕ количество баллов</a:t>
            </a:r>
            <a:endParaRPr sz="2000" b="1" dirty="0"/>
          </a:p>
        </p:txBody>
      </p:sp>
      <p:sp>
        <p:nvSpPr>
          <p:cNvPr id="20" name="Google Shape;346;p21">
            <a:extLst>
              <a:ext uri="{FF2B5EF4-FFF2-40B4-BE49-F238E27FC236}">
                <a16:creationId xmlns:a16="http://schemas.microsoft.com/office/drawing/2014/main" id="{BF7F22EC-E083-4625-AC96-B86C3569B297}"/>
              </a:ext>
            </a:extLst>
          </p:cNvPr>
          <p:cNvSpPr txBox="1"/>
          <p:nvPr/>
        </p:nvSpPr>
        <p:spPr>
          <a:xfrm>
            <a:off x="6514670" y="3890834"/>
            <a:ext cx="237787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8D9E"/>
                </a:solidFill>
                <a:latin typeface="Raleway"/>
                <a:ea typeface="Raleway"/>
                <a:cs typeface="Raleway"/>
                <a:sym typeface="Raleway"/>
              </a:rPr>
              <a:t>34 балла</a:t>
            </a:r>
            <a:endParaRPr b="1" dirty="0">
              <a:solidFill>
                <a:srgbClr val="008D9E"/>
              </a:solidFill>
            </a:endParaRPr>
          </a:p>
        </p:txBody>
      </p:sp>
      <p:sp>
        <p:nvSpPr>
          <p:cNvPr id="21" name="Google Shape;339;p21">
            <a:extLst>
              <a:ext uri="{FF2B5EF4-FFF2-40B4-BE49-F238E27FC236}">
                <a16:creationId xmlns:a16="http://schemas.microsoft.com/office/drawing/2014/main" id="{B4EA5FB9-A1E0-475F-9E95-25F134D0F0D2}"/>
              </a:ext>
            </a:extLst>
          </p:cNvPr>
          <p:cNvSpPr/>
          <p:nvPr/>
        </p:nvSpPr>
        <p:spPr>
          <a:xfrm>
            <a:off x="9008043" y="1337603"/>
            <a:ext cx="2935881" cy="1339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dk1"/>
                </a:solidFill>
                <a:latin typeface="Raleway Medium"/>
                <a:sym typeface="Raleway Medium"/>
              </a:rPr>
              <a:t>%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dk1"/>
                </a:solidFill>
                <a:latin typeface="Raleway Medium"/>
                <a:sym typeface="Raleway Medium"/>
              </a:rPr>
              <a:t>выполнения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dk1"/>
                </a:solidFill>
                <a:latin typeface="Raleway Medium"/>
                <a:sym typeface="Raleway Medium"/>
              </a:rPr>
              <a:t>олимпиады</a:t>
            </a:r>
            <a:endParaRPr sz="2000" b="1" dirty="0"/>
          </a:p>
        </p:txBody>
      </p:sp>
      <p:sp>
        <p:nvSpPr>
          <p:cNvPr id="22" name="Google Shape;346;p21">
            <a:extLst>
              <a:ext uri="{FF2B5EF4-FFF2-40B4-BE49-F238E27FC236}">
                <a16:creationId xmlns:a16="http://schemas.microsoft.com/office/drawing/2014/main" id="{499DE9CE-3941-4AD9-86DB-A67DBA68606F}"/>
              </a:ext>
            </a:extLst>
          </p:cNvPr>
          <p:cNvSpPr txBox="1"/>
          <p:nvPr/>
        </p:nvSpPr>
        <p:spPr>
          <a:xfrm>
            <a:off x="10006191" y="2815002"/>
            <a:ext cx="143227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8D9E"/>
                </a:solidFill>
                <a:latin typeface="Raleway"/>
                <a:ea typeface="Raleway"/>
                <a:cs typeface="Raleway"/>
                <a:sym typeface="Raleway"/>
              </a:rPr>
              <a:t>68%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008D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4867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347;p21">
            <a:extLst>
              <a:ext uri="{FF2B5EF4-FFF2-40B4-BE49-F238E27FC236}">
                <a16:creationId xmlns:a16="http://schemas.microsoft.com/office/drawing/2014/main" id="{EF6D5087-08AA-4ECF-AB9F-82EA190ED500}"/>
              </a:ext>
            </a:extLst>
          </p:cNvPr>
          <p:cNvSpPr txBox="1"/>
          <p:nvPr/>
        </p:nvSpPr>
        <p:spPr>
          <a:xfrm>
            <a:off x="532062" y="575895"/>
            <a:ext cx="1006595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8D9E"/>
                </a:solidFill>
                <a:latin typeface="Raleway"/>
                <a:ea typeface="Raleway"/>
                <a:cs typeface="Raleway"/>
                <a:sym typeface="Raleway"/>
              </a:rPr>
              <a:t>ФУНКЦИОНАЛЬНАЯ ГРАМОТНОСТЬ - 2022</a:t>
            </a:r>
          </a:p>
        </p:txBody>
      </p:sp>
      <p:graphicFrame>
        <p:nvGraphicFramePr>
          <p:cNvPr id="23" name="Google Shape;88;p17">
            <a:extLst>
              <a:ext uri="{FF2B5EF4-FFF2-40B4-BE49-F238E27FC236}">
                <a16:creationId xmlns:a16="http://schemas.microsoft.com/office/drawing/2014/main" id="{C13C6FA6-6A54-4AE3-B603-51D36D10A1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6450688"/>
              </p:ext>
            </p:extLst>
          </p:nvPr>
        </p:nvGraphicFramePr>
        <p:xfrm>
          <a:off x="1193533" y="3722561"/>
          <a:ext cx="10231655" cy="146829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471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Максимальный балл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1800" b="0" i="0" u="none" strike="noStrike" cap="none" dirty="0">
                          <a:solidFill>
                            <a:schemeClr val="bg1"/>
                          </a:solidFill>
                          <a:latin typeface="+mn-lt"/>
                          <a:sym typeface="Arial"/>
                        </a:rPr>
                        <a:t>Средний балл</a:t>
                      </a:r>
                      <a:endParaRPr sz="1800" b="0" i="0" u="none" strike="noStrike" cap="none" dirty="0">
                        <a:solidFill>
                          <a:schemeClr val="bg1"/>
                        </a:solidFill>
                        <a:latin typeface="+mn-lt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% выполнения задания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набравших максимальное количество баллов,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не справившихся с заданием,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8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2 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1,7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85%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41 чел., 80%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4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6 чел., 12%</a:t>
                      </a: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4" name="Google Shape;347;p21">
            <a:extLst>
              <a:ext uri="{FF2B5EF4-FFF2-40B4-BE49-F238E27FC236}">
                <a16:creationId xmlns:a16="http://schemas.microsoft.com/office/drawing/2014/main" id="{246A93B4-BC3B-457E-938A-1FDA27749DD1}"/>
              </a:ext>
            </a:extLst>
          </p:cNvPr>
          <p:cNvSpPr txBox="1"/>
          <p:nvPr/>
        </p:nvSpPr>
        <p:spPr>
          <a:xfrm>
            <a:off x="1012724" y="1343978"/>
            <a:ext cx="26256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u="sng" dirty="0">
                <a:solidFill>
                  <a:srgbClr val="008D9E"/>
                </a:solidFill>
                <a:latin typeface="Raleway"/>
                <a:ea typeface="Raleway"/>
                <a:cs typeface="Raleway"/>
                <a:sym typeface="Raleway"/>
              </a:rPr>
              <a:t>Задание 1</a:t>
            </a:r>
          </a:p>
        </p:txBody>
      </p:sp>
      <p:sp>
        <p:nvSpPr>
          <p:cNvPr id="25" name="Google Shape;347;p21">
            <a:extLst>
              <a:ext uri="{FF2B5EF4-FFF2-40B4-BE49-F238E27FC236}">
                <a16:creationId xmlns:a16="http://schemas.microsoft.com/office/drawing/2014/main" id="{D2E68E48-0DDE-4938-98EF-727629803902}"/>
              </a:ext>
            </a:extLst>
          </p:cNvPr>
          <p:cNvSpPr txBox="1"/>
          <p:nvPr/>
        </p:nvSpPr>
        <p:spPr>
          <a:xfrm>
            <a:off x="1012724" y="1886938"/>
            <a:ext cx="1055684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Арифметические действия с именованными числами (единицы времени).</a:t>
            </a:r>
          </a:p>
        </p:txBody>
      </p:sp>
    </p:spTree>
    <p:extLst>
      <p:ext uri="{BB962C8B-B14F-4D97-AF65-F5344CB8AC3E}">
        <p14:creationId xmlns:p14="http://schemas.microsoft.com/office/powerpoint/2010/main" val="41246368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347;p21">
            <a:extLst>
              <a:ext uri="{FF2B5EF4-FFF2-40B4-BE49-F238E27FC236}">
                <a16:creationId xmlns:a16="http://schemas.microsoft.com/office/drawing/2014/main" id="{EF6D5087-08AA-4ECF-AB9F-82EA190ED500}"/>
              </a:ext>
            </a:extLst>
          </p:cNvPr>
          <p:cNvSpPr txBox="1"/>
          <p:nvPr/>
        </p:nvSpPr>
        <p:spPr>
          <a:xfrm>
            <a:off x="532062" y="575895"/>
            <a:ext cx="1006595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8D9E"/>
                </a:solidFill>
                <a:latin typeface="Raleway"/>
                <a:ea typeface="Raleway"/>
                <a:cs typeface="Raleway"/>
                <a:sym typeface="Raleway"/>
              </a:rPr>
              <a:t>ФУНКЦИОНАЛЬНАЯ ГРАМОТНОСТЬ - 2022</a:t>
            </a:r>
          </a:p>
        </p:txBody>
      </p:sp>
      <p:graphicFrame>
        <p:nvGraphicFramePr>
          <p:cNvPr id="23" name="Google Shape;88;p17">
            <a:extLst>
              <a:ext uri="{FF2B5EF4-FFF2-40B4-BE49-F238E27FC236}">
                <a16:creationId xmlns:a16="http://schemas.microsoft.com/office/drawing/2014/main" id="{C13C6FA6-6A54-4AE3-B603-51D36D10A1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8973640"/>
              </p:ext>
            </p:extLst>
          </p:nvPr>
        </p:nvGraphicFramePr>
        <p:xfrm>
          <a:off x="1193533" y="3722561"/>
          <a:ext cx="10231655" cy="146829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471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Максимальный балл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1800" b="0" i="0" u="none" strike="noStrike" cap="none" dirty="0">
                          <a:solidFill>
                            <a:schemeClr val="bg1"/>
                          </a:solidFill>
                          <a:latin typeface="+mn-lt"/>
                          <a:sym typeface="Arial"/>
                        </a:rPr>
                        <a:t>Средний балл</a:t>
                      </a:r>
                      <a:endParaRPr sz="1800" b="0" i="0" u="none" strike="noStrike" cap="none" dirty="0">
                        <a:solidFill>
                          <a:schemeClr val="bg1"/>
                        </a:solidFill>
                        <a:latin typeface="+mn-lt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% выполнения задания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набравших максимальное количество баллов,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не справившихся с заданием,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8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4 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2,5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62,5%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21 чел., 47%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4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12 чел., 24%</a:t>
                      </a: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4" name="Google Shape;347;p21">
            <a:extLst>
              <a:ext uri="{FF2B5EF4-FFF2-40B4-BE49-F238E27FC236}">
                <a16:creationId xmlns:a16="http://schemas.microsoft.com/office/drawing/2014/main" id="{246A93B4-BC3B-457E-938A-1FDA27749DD1}"/>
              </a:ext>
            </a:extLst>
          </p:cNvPr>
          <p:cNvSpPr txBox="1"/>
          <p:nvPr/>
        </p:nvSpPr>
        <p:spPr>
          <a:xfrm>
            <a:off x="1012724" y="1343978"/>
            <a:ext cx="26256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u="sng" dirty="0">
                <a:solidFill>
                  <a:srgbClr val="008D9E"/>
                </a:solidFill>
                <a:latin typeface="Raleway"/>
                <a:ea typeface="Raleway"/>
                <a:cs typeface="Raleway"/>
                <a:sym typeface="Raleway"/>
              </a:rPr>
              <a:t>Задание 2</a:t>
            </a:r>
          </a:p>
        </p:txBody>
      </p:sp>
      <p:sp>
        <p:nvSpPr>
          <p:cNvPr id="25" name="Google Shape;347;p21">
            <a:extLst>
              <a:ext uri="{FF2B5EF4-FFF2-40B4-BE49-F238E27FC236}">
                <a16:creationId xmlns:a16="http://schemas.microsoft.com/office/drawing/2014/main" id="{D2E68E48-0DDE-4938-98EF-727629803902}"/>
              </a:ext>
            </a:extLst>
          </p:cNvPr>
          <p:cNvSpPr txBox="1"/>
          <p:nvPr/>
        </p:nvSpPr>
        <p:spPr>
          <a:xfrm>
            <a:off x="1012724" y="1886938"/>
            <a:ext cx="1055684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Работа с иллюстративным материалом (фотография), знание предметов убранства горницы. </a:t>
            </a:r>
          </a:p>
        </p:txBody>
      </p:sp>
    </p:spTree>
    <p:extLst>
      <p:ext uri="{BB962C8B-B14F-4D97-AF65-F5344CB8AC3E}">
        <p14:creationId xmlns:p14="http://schemas.microsoft.com/office/powerpoint/2010/main" val="23812485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347;p21">
            <a:extLst>
              <a:ext uri="{FF2B5EF4-FFF2-40B4-BE49-F238E27FC236}">
                <a16:creationId xmlns:a16="http://schemas.microsoft.com/office/drawing/2014/main" id="{EF6D5087-08AA-4ECF-AB9F-82EA190ED500}"/>
              </a:ext>
            </a:extLst>
          </p:cNvPr>
          <p:cNvSpPr txBox="1"/>
          <p:nvPr/>
        </p:nvSpPr>
        <p:spPr>
          <a:xfrm>
            <a:off x="532062" y="575895"/>
            <a:ext cx="1006595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8D9E"/>
                </a:solidFill>
                <a:latin typeface="Raleway"/>
                <a:ea typeface="Raleway"/>
                <a:cs typeface="Raleway"/>
                <a:sym typeface="Raleway"/>
              </a:rPr>
              <a:t>ФУНКЦИОНАЛЬНАЯ ГРАМОТНОСТЬ - 2022</a:t>
            </a:r>
          </a:p>
        </p:txBody>
      </p:sp>
      <p:graphicFrame>
        <p:nvGraphicFramePr>
          <p:cNvPr id="23" name="Google Shape;88;p17">
            <a:extLst>
              <a:ext uri="{FF2B5EF4-FFF2-40B4-BE49-F238E27FC236}">
                <a16:creationId xmlns:a16="http://schemas.microsoft.com/office/drawing/2014/main" id="{C13C6FA6-6A54-4AE3-B603-51D36D10A1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2359553"/>
              </p:ext>
            </p:extLst>
          </p:nvPr>
        </p:nvGraphicFramePr>
        <p:xfrm>
          <a:off x="1193533" y="3722561"/>
          <a:ext cx="10231655" cy="146829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471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Максимальный балл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1800" b="0" i="0" u="none" strike="noStrike" cap="none" dirty="0">
                          <a:solidFill>
                            <a:schemeClr val="bg1"/>
                          </a:solidFill>
                          <a:latin typeface="+mn-lt"/>
                          <a:sym typeface="Arial"/>
                        </a:rPr>
                        <a:t>Средний балл</a:t>
                      </a:r>
                      <a:endParaRPr sz="1800" b="0" i="0" u="none" strike="noStrike" cap="none" dirty="0">
                        <a:solidFill>
                          <a:schemeClr val="bg1"/>
                        </a:solidFill>
                        <a:latin typeface="+mn-lt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% выполнения задания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набравших максимальное количество баллов,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не справившихся с заданием,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8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5 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3,7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74%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26 чел., 51%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4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5 чел., 9,8%</a:t>
                      </a: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4" name="Google Shape;347;p21">
            <a:extLst>
              <a:ext uri="{FF2B5EF4-FFF2-40B4-BE49-F238E27FC236}">
                <a16:creationId xmlns:a16="http://schemas.microsoft.com/office/drawing/2014/main" id="{246A93B4-BC3B-457E-938A-1FDA27749DD1}"/>
              </a:ext>
            </a:extLst>
          </p:cNvPr>
          <p:cNvSpPr txBox="1"/>
          <p:nvPr/>
        </p:nvSpPr>
        <p:spPr>
          <a:xfrm>
            <a:off x="1012724" y="1343978"/>
            <a:ext cx="26256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u="sng" dirty="0">
                <a:solidFill>
                  <a:srgbClr val="008D9E"/>
                </a:solidFill>
                <a:latin typeface="Raleway"/>
                <a:ea typeface="Raleway"/>
                <a:cs typeface="Raleway"/>
                <a:sym typeface="Raleway"/>
              </a:rPr>
              <a:t>Задание 3</a:t>
            </a:r>
          </a:p>
        </p:txBody>
      </p:sp>
      <p:sp>
        <p:nvSpPr>
          <p:cNvPr id="25" name="Google Shape;347;p21">
            <a:extLst>
              <a:ext uri="{FF2B5EF4-FFF2-40B4-BE49-F238E27FC236}">
                <a16:creationId xmlns:a16="http://schemas.microsoft.com/office/drawing/2014/main" id="{D2E68E48-0DDE-4938-98EF-727629803902}"/>
              </a:ext>
            </a:extLst>
          </p:cNvPr>
          <p:cNvSpPr txBox="1"/>
          <p:nvPr/>
        </p:nvSpPr>
        <p:spPr>
          <a:xfrm>
            <a:off x="1012724" y="1886938"/>
            <a:ext cx="1055684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Формулирование вопросов по содержанию прочитанного текста.</a:t>
            </a:r>
          </a:p>
        </p:txBody>
      </p:sp>
    </p:spTree>
    <p:extLst>
      <p:ext uri="{BB962C8B-B14F-4D97-AF65-F5344CB8AC3E}">
        <p14:creationId xmlns:p14="http://schemas.microsoft.com/office/powerpoint/2010/main" val="9776405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347;p21">
            <a:extLst>
              <a:ext uri="{FF2B5EF4-FFF2-40B4-BE49-F238E27FC236}">
                <a16:creationId xmlns:a16="http://schemas.microsoft.com/office/drawing/2014/main" id="{EF6D5087-08AA-4ECF-AB9F-82EA190ED500}"/>
              </a:ext>
            </a:extLst>
          </p:cNvPr>
          <p:cNvSpPr txBox="1"/>
          <p:nvPr/>
        </p:nvSpPr>
        <p:spPr>
          <a:xfrm>
            <a:off x="532062" y="575895"/>
            <a:ext cx="1006595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8D9E"/>
                </a:solidFill>
                <a:latin typeface="Raleway"/>
                <a:ea typeface="Raleway"/>
                <a:cs typeface="Raleway"/>
                <a:sym typeface="Raleway"/>
              </a:rPr>
              <a:t>ФУНКЦИОНАЛЬНАЯ ГРАМОТНОСТЬ - 2022</a:t>
            </a:r>
          </a:p>
        </p:txBody>
      </p:sp>
      <p:graphicFrame>
        <p:nvGraphicFramePr>
          <p:cNvPr id="23" name="Google Shape;88;p17">
            <a:extLst>
              <a:ext uri="{FF2B5EF4-FFF2-40B4-BE49-F238E27FC236}">
                <a16:creationId xmlns:a16="http://schemas.microsoft.com/office/drawing/2014/main" id="{C13C6FA6-6A54-4AE3-B603-51D36D10A1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483538"/>
              </p:ext>
            </p:extLst>
          </p:nvPr>
        </p:nvGraphicFramePr>
        <p:xfrm>
          <a:off x="1193533" y="3722561"/>
          <a:ext cx="10231655" cy="146829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471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Максимальный балл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1800" b="0" i="0" u="none" strike="noStrike" cap="none" dirty="0">
                          <a:solidFill>
                            <a:schemeClr val="bg1"/>
                          </a:solidFill>
                          <a:latin typeface="+mn-lt"/>
                          <a:sym typeface="Arial"/>
                        </a:rPr>
                        <a:t>Средний балл</a:t>
                      </a:r>
                      <a:endParaRPr sz="1800" b="0" i="0" u="none" strike="noStrike" cap="none" dirty="0">
                        <a:solidFill>
                          <a:schemeClr val="bg1"/>
                        </a:solidFill>
                        <a:latin typeface="+mn-lt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% выполнения задания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набравших максимальное количество баллов,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не справившихся с заданием,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8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2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1,7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85%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43 чел., 84%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400" b="0" i="0" u="none" strike="noStrike" cap="none" noProof="0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5 чел., 9,8%</a:t>
                      </a: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4" name="Google Shape;347;p21">
            <a:extLst>
              <a:ext uri="{FF2B5EF4-FFF2-40B4-BE49-F238E27FC236}">
                <a16:creationId xmlns:a16="http://schemas.microsoft.com/office/drawing/2014/main" id="{246A93B4-BC3B-457E-938A-1FDA27749DD1}"/>
              </a:ext>
            </a:extLst>
          </p:cNvPr>
          <p:cNvSpPr txBox="1"/>
          <p:nvPr/>
        </p:nvSpPr>
        <p:spPr>
          <a:xfrm>
            <a:off x="1012724" y="1343978"/>
            <a:ext cx="26256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u="sng" dirty="0">
                <a:solidFill>
                  <a:srgbClr val="008D9E"/>
                </a:solidFill>
                <a:latin typeface="Raleway"/>
                <a:ea typeface="Raleway"/>
                <a:cs typeface="Raleway"/>
                <a:sym typeface="Raleway"/>
              </a:rPr>
              <a:t>Задание 4</a:t>
            </a:r>
          </a:p>
        </p:txBody>
      </p:sp>
      <p:sp>
        <p:nvSpPr>
          <p:cNvPr id="25" name="Google Shape;347;p21">
            <a:extLst>
              <a:ext uri="{FF2B5EF4-FFF2-40B4-BE49-F238E27FC236}">
                <a16:creationId xmlns:a16="http://schemas.microsoft.com/office/drawing/2014/main" id="{D2E68E48-0DDE-4938-98EF-727629803902}"/>
              </a:ext>
            </a:extLst>
          </p:cNvPr>
          <p:cNvSpPr txBox="1"/>
          <p:nvPr/>
        </p:nvSpPr>
        <p:spPr>
          <a:xfrm>
            <a:off x="1012724" y="1886938"/>
            <a:ext cx="1055684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Работа с текстом, сопоставление истинности высказываний с содержанием прочитанного текста.</a:t>
            </a:r>
          </a:p>
        </p:txBody>
      </p:sp>
    </p:spTree>
    <p:extLst>
      <p:ext uri="{BB962C8B-B14F-4D97-AF65-F5344CB8AC3E}">
        <p14:creationId xmlns:p14="http://schemas.microsoft.com/office/powerpoint/2010/main" val="30471433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347;p21">
            <a:extLst>
              <a:ext uri="{FF2B5EF4-FFF2-40B4-BE49-F238E27FC236}">
                <a16:creationId xmlns:a16="http://schemas.microsoft.com/office/drawing/2014/main" id="{EF6D5087-08AA-4ECF-AB9F-82EA190ED500}"/>
              </a:ext>
            </a:extLst>
          </p:cNvPr>
          <p:cNvSpPr txBox="1"/>
          <p:nvPr/>
        </p:nvSpPr>
        <p:spPr>
          <a:xfrm>
            <a:off x="532062" y="575895"/>
            <a:ext cx="1006595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8D9E"/>
                </a:solidFill>
                <a:latin typeface="Raleway"/>
                <a:ea typeface="Raleway"/>
                <a:cs typeface="Raleway"/>
                <a:sym typeface="Raleway"/>
              </a:rPr>
              <a:t>ФУНКЦИОНАЛЬНАЯ ГРАМОТНОСТЬ - 2022</a:t>
            </a:r>
          </a:p>
        </p:txBody>
      </p:sp>
      <p:graphicFrame>
        <p:nvGraphicFramePr>
          <p:cNvPr id="23" name="Google Shape;88;p17">
            <a:extLst>
              <a:ext uri="{FF2B5EF4-FFF2-40B4-BE49-F238E27FC236}">
                <a16:creationId xmlns:a16="http://schemas.microsoft.com/office/drawing/2014/main" id="{C13C6FA6-6A54-4AE3-B603-51D36D10A1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0527095"/>
              </p:ext>
            </p:extLst>
          </p:nvPr>
        </p:nvGraphicFramePr>
        <p:xfrm>
          <a:off x="1193533" y="3722561"/>
          <a:ext cx="10231655" cy="146829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471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Максимальный балл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1800" b="0" i="0" u="none" strike="noStrike" cap="none" dirty="0">
                          <a:solidFill>
                            <a:schemeClr val="bg1"/>
                          </a:solidFill>
                          <a:latin typeface="+mn-lt"/>
                          <a:sym typeface="Arial"/>
                        </a:rPr>
                        <a:t>Средний балл</a:t>
                      </a:r>
                      <a:endParaRPr sz="1800" b="0" i="0" u="none" strike="noStrike" cap="none" dirty="0">
                        <a:solidFill>
                          <a:schemeClr val="bg1"/>
                        </a:solidFill>
                        <a:latin typeface="+mn-lt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% выполнения задания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набравших максимальное количество баллов,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не справившихся с заданием,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8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5 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4,1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82%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31 чел., 61%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4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1 чел., 1,9%</a:t>
                      </a: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4" name="Google Shape;347;p21">
            <a:extLst>
              <a:ext uri="{FF2B5EF4-FFF2-40B4-BE49-F238E27FC236}">
                <a16:creationId xmlns:a16="http://schemas.microsoft.com/office/drawing/2014/main" id="{246A93B4-BC3B-457E-938A-1FDA27749DD1}"/>
              </a:ext>
            </a:extLst>
          </p:cNvPr>
          <p:cNvSpPr txBox="1"/>
          <p:nvPr/>
        </p:nvSpPr>
        <p:spPr>
          <a:xfrm>
            <a:off x="1012724" y="1343978"/>
            <a:ext cx="26256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u="sng" dirty="0">
                <a:solidFill>
                  <a:srgbClr val="008D9E"/>
                </a:solidFill>
                <a:latin typeface="Raleway"/>
                <a:ea typeface="Raleway"/>
                <a:cs typeface="Raleway"/>
                <a:sym typeface="Raleway"/>
              </a:rPr>
              <a:t>Задание 5</a:t>
            </a:r>
          </a:p>
        </p:txBody>
      </p:sp>
      <p:sp>
        <p:nvSpPr>
          <p:cNvPr id="25" name="Google Shape;347;p21">
            <a:extLst>
              <a:ext uri="{FF2B5EF4-FFF2-40B4-BE49-F238E27FC236}">
                <a16:creationId xmlns:a16="http://schemas.microsoft.com/office/drawing/2014/main" id="{D2E68E48-0DDE-4938-98EF-727629803902}"/>
              </a:ext>
            </a:extLst>
          </p:cNvPr>
          <p:cNvSpPr txBox="1"/>
          <p:nvPr/>
        </p:nvSpPr>
        <p:spPr>
          <a:xfrm>
            <a:off x="1012724" y="1886938"/>
            <a:ext cx="1055684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Работа с разными источниками информации (диаграмма, таблица), интерпретирование информации (расчёт). </a:t>
            </a:r>
          </a:p>
        </p:txBody>
      </p:sp>
    </p:spTree>
    <p:extLst>
      <p:ext uri="{BB962C8B-B14F-4D97-AF65-F5344CB8AC3E}">
        <p14:creationId xmlns:p14="http://schemas.microsoft.com/office/powerpoint/2010/main" val="17268012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347;p21">
            <a:extLst>
              <a:ext uri="{FF2B5EF4-FFF2-40B4-BE49-F238E27FC236}">
                <a16:creationId xmlns:a16="http://schemas.microsoft.com/office/drawing/2014/main" id="{EF6D5087-08AA-4ECF-AB9F-82EA190ED500}"/>
              </a:ext>
            </a:extLst>
          </p:cNvPr>
          <p:cNvSpPr txBox="1"/>
          <p:nvPr/>
        </p:nvSpPr>
        <p:spPr>
          <a:xfrm>
            <a:off x="532062" y="575895"/>
            <a:ext cx="1006595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8D9E"/>
                </a:solidFill>
                <a:latin typeface="Raleway"/>
                <a:ea typeface="Raleway"/>
                <a:cs typeface="Raleway"/>
                <a:sym typeface="Raleway"/>
              </a:rPr>
              <a:t>ФУНКЦИОНАЛЬНАЯ ГРАМОТНОСТЬ - 2022</a:t>
            </a:r>
          </a:p>
        </p:txBody>
      </p:sp>
      <p:graphicFrame>
        <p:nvGraphicFramePr>
          <p:cNvPr id="23" name="Google Shape;88;p17">
            <a:extLst>
              <a:ext uri="{FF2B5EF4-FFF2-40B4-BE49-F238E27FC236}">
                <a16:creationId xmlns:a16="http://schemas.microsoft.com/office/drawing/2014/main" id="{C13C6FA6-6A54-4AE3-B603-51D36D10A1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1723858"/>
              </p:ext>
            </p:extLst>
          </p:nvPr>
        </p:nvGraphicFramePr>
        <p:xfrm>
          <a:off x="1193533" y="3722561"/>
          <a:ext cx="10231655" cy="146829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471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Максимальный балл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1800" b="0" i="0" u="none" strike="noStrike" cap="none" dirty="0">
                          <a:solidFill>
                            <a:schemeClr val="bg1"/>
                          </a:solidFill>
                          <a:latin typeface="+mn-lt"/>
                          <a:sym typeface="Arial"/>
                        </a:rPr>
                        <a:t>Средний балл</a:t>
                      </a:r>
                      <a:endParaRPr sz="1800" b="0" i="0" u="none" strike="noStrike" cap="none" dirty="0">
                        <a:solidFill>
                          <a:schemeClr val="bg1"/>
                        </a:solidFill>
                        <a:latin typeface="+mn-lt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% выполнения задания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набравших максимальное количество баллов,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не справившихся с заданием,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8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3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2,9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97%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45 чел., 88%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4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Raleway Medium"/>
                          <a:cs typeface="Raleway Medium"/>
                          <a:sym typeface="Raleway Medium"/>
                        </a:rPr>
                        <a:t>-</a:t>
                      </a: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4" name="Google Shape;347;p21">
            <a:extLst>
              <a:ext uri="{FF2B5EF4-FFF2-40B4-BE49-F238E27FC236}">
                <a16:creationId xmlns:a16="http://schemas.microsoft.com/office/drawing/2014/main" id="{246A93B4-BC3B-457E-938A-1FDA27749DD1}"/>
              </a:ext>
            </a:extLst>
          </p:cNvPr>
          <p:cNvSpPr txBox="1"/>
          <p:nvPr/>
        </p:nvSpPr>
        <p:spPr>
          <a:xfrm>
            <a:off x="1012724" y="1343978"/>
            <a:ext cx="26256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u="sng" dirty="0">
                <a:solidFill>
                  <a:srgbClr val="008D9E"/>
                </a:solidFill>
                <a:latin typeface="Raleway"/>
                <a:ea typeface="Raleway"/>
                <a:cs typeface="Raleway"/>
                <a:sym typeface="Raleway"/>
              </a:rPr>
              <a:t>Задание 6</a:t>
            </a:r>
          </a:p>
        </p:txBody>
      </p:sp>
      <p:sp>
        <p:nvSpPr>
          <p:cNvPr id="25" name="Google Shape;347;p21">
            <a:extLst>
              <a:ext uri="{FF2B5EF4-FFF2-40B4-BE49-F238E27FC236}">
                <a16:creationId xmlns:a16="http://schemas.microsoft.com/office/drawing/2014/main" id="{D2E68E48-0DDE-4938-98EF-727629803902}"/>
              </a:ext>
            </a:extLst>
          </p:cNvPr>
          <p:cNvSpPr txBox="1"/>
          <p:nvPr/>
        </p:nvSpPr>
        <p:spPr>
          <a:xfrm>
            <a:off x="1012724" y="1886938"/>
            <a:ext cx="1055684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Работа с разными источниками информации (таблица, рисунок), интерпретирование информации, использование данных для вычислений, расчётов. </a:t>
            </a:r>
          </a:p>
        </p:txBody>
      </p:sp>
    </p:spTree>
    <p:extLst>
      <p:ext uri="{BB962C8B-B14F-4D97-AF65-F5344CB8AC3E}">
        <p14:creationId xmlns:p14="http://schemas.microsoft.com/office/powerpoint/2010/main" val="40134667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347;p21">
            <a:extLst>
              <a:ext uri="{FF2B5EF4-FFF2-40B4-BE49-F238E27FC236}">
                <a16:creationId xmlns:a16="http://schemas.microsoft.com/office/drawing/2014/main" id="{EF6D5087-08AA-4ECF-AB9F-82EA190ED500}"/>
              </a:ext>
            </a:extLst>
          </p:cNvPr>
          <p:cNvSpPr txBox="1"/>
          <p:nvPr/>
        </p:nvSpPr>
        <p:spPr>
          <a:xfrm>
            <a:off x="532062" y="575895"/>
            <a:ext cx="1006595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8D9E"/>
                </a:solidFill>
                <a:latin typeface="Raleway"/>
                <a:ea typeface="Raleway"/>
                <a:cs typeface="Raleway"/>
                <a:sym typeface="Raleway"/>
              </a:rPr>
              <a:t>ФУНКЦИОНАЛЬНАЯ ГРАМОТНОСТЬ - 2022</a:t>
            </a:r>
          </a:p>
        </p:txBody>
      </p:sp>
      <p:graphicFrame>
        <p:nvGraphicFramePr>
          <p:cNvPr id="23" name="Google Shape;88;p17">
            <a:extLst>
              <a:ext uri="{FF2B5EF4-FFF2-40B4-BE49-F238E27FC236}">
                <a16:creationId xmlns:a16="http://schemas.microsoft.com/office/drawing/2014/main" id="{C13C6FA6-6A54-4AE3-B603-51D36D10A1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1017771"/>
              </p:ext>
            </p:extLst>
          </p:nvPr>
        </p:nvGraphicFramePr>
        <p:xfrm>
          <a:off x="1193533" y="3722561"/>
          <a:ext cx="10231655" cy="146829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471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Максимальный балл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1800" b="0" i="0" u="none" strike="noStrike" cap="none" dirty="0">
                          <a:solidFill>
                            <a:schemeClr val="bg1"/>
                          </a:solidFill>
                          <a:latin typeface="+mn-lt"/>
                          <a:sym typeface="Arial"/>
                        </a:rPr>
                        <a:t>Средний балл</a:t>
                      </a:r>
                      <a:endParaRPr sz="1800" b="0" i="0" u="none" strike="noStrike" cap="none" dirty="0">
                        <a:solidFill>
                          <a:schemeClr val="bg1"/>
                        </a:solidFill>
                        <a:latin typeface="+mn-lt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% выполнения задания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набравших максимальное количество баллов,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не справившихся с заданием,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8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4 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1,4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35%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15 чел., 29 %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4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30 чел., 59%</a:t>
                      </a: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4" name="Google Shape;347;p21">
            <a:extLst>
              <a:ext uri="{FF2B5EF4-FFF2-40B4-BE49-F238E27FC236}">
                <a16:creationId xmlns:a16="http://schemas.microsoft.com/office/drawing/2014/main" id="{246A93B4-BC3B-457E-938A-1FDA27749DD1}"/>
              </a:ext>
            </a:extLst>
          </p:cNvPr>
          <p:cNvSpPr txBox="1"/>
          <p:nvPr/>
        </p:nvSpPr>
        <p:spPr>
          <a:xfrm>
            <a:off x="1012724" y="1343978"/>
            <a:ext cx="26256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u="sng" dirty="0">
                <a:solidFill>
                  <a:srgbClr val="008D9E"/>
                </a:solidFill>
                <a:latin typeface="Raleway"/>
                <a:ea typeface="Raleway"/>
                <a:cs typeface="Raleway"/>
                <a:sym typeface="Raleway"/>
              </a:rPr>
              <a:t>Задание 7</a:t>
            </a:r>
          </a:p>
        </p:txBody>
      </p:sp>
      <p:sp>
        <p:nvSpPr>
          <p:cNvPr id="25" name="Google Shape;347;p21">
            <a:extLst>
              <a:ext uri="{FF2B5EF4-FFF2-40B4-BE49-F238E27FC236}">
                <a16:creationId xmlns:a16="http://schemas.microsoft.com/office/drawing/2014/main" id="{D2E68E48-0DDE-4938-98EF-727629803902}"/>
              </a:ext>
            </a:extLst>
          </p:cNvPr>
          <p:cNvSpPr txBox="1"/>
          <p:nvPr/>
        </p:nvSpPr>
        <p:spPr>
          <a:xfrm>
            <a:off x="1012724" y="1886938"/>
            <a:ext cx="1055684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Работа с данными таблицы, использование данных для вычислений и расчётов.</a:t>
            </a:r>
          </a:p>
        </p:txBody>
      </p:sp>
    </p:spTree>
    <p:extLst>
      <p:ext uri="{BB962C8B-B14F-4D97-AF65-F5344CB8AC3E}">
        <p14:creationId xmlns:p14="http://schemas.microsoft.com/office/powerpoint/2010/main" val="262948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5"/>
          <p:cNvSpPr txBox="1"/>
          <p:nvPr/>
        </p:nvSpPr>
        <p:spPr>
          <a:xfrm>
            <a:off x="1012724" y="737727"/>
            <a:ext cx="612699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>
                <a:solidFill>
                  <a:srgbClr val="6E33B7"/>
                </a:solidFill>
                <a:latin typeface="Raleway"/>
                <a:ea typeface="Raleway"/>
                <a:cs typeface="Raleway"/>
                <a:sym typeface="Raleway"/>
              </a:rPr>
              <a:t>МАТЕМАТИКА - 2022</a:t>
            </a:r>
            <a:endParaRPr/>
          </a:p>
        </p:txBody>
      </p:sp>
      <p:graphicFrame>
        <p:nvGraphicFramePr>
          <p:cNvPr id="169" name="Google Shape;169;p5"/>
          <p:cNvGraphicFramePr/>
          <p:nvPr/>
        </p:nvGraphicFramePr>
        <p:xfrm>
          <a:off x="1193533" y="3722561"/>
          <a:ext cx="10231650" cy="1468285"/>
        </p:xfrm>
        <a:graphic>
          <a:graphicData uri="http://schemas.openxmlformats.org/drawingml/2006/table">
            <a:tbl>
              <a:tblPr firstRow="1" bandRow="1">
                <a:noFill/>
                <a:tableStyleId>{848DE842-0DCF-44B2-90E3-A4E7FDBB726B}</a:tableStyleId>
              </a:tblPr>
              <a:tblGrid>
                <a:gridCol w="147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Максимальный балл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Средний балл</a:t>
                      </a:r>
                      <a:endParaRPr sz="18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 выполнения задания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набравших максимальное количество баллов,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не справившихся с заданием,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 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0,98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19,6 %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 чел., 9 %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36 чел., 66 %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0" name="Google Shape;170;p5"/>
          <p:cNvSpPr txBox="1"/>
          <p:nvPr/>
        </p:nvSpPr>
        <p:spPr>
          <a:xfrm>
            <a:off x="1012724" y="1343978"/>
            <a:ext cx="26256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0" i="0" u="sng" strike="noStrike" cap="none">
                <a:solidFill>
                  <a:srgbClr val="6E33B7"/>
                </a:solidFill>
                <a:latin typeface="Raleway"/>
                <a:ea typeface="Raleway"/>
                <a:cs typeface="Raleway"/>
                <a:sym typeface="Raleway"/>
              </a:rPr>
              <a:t>Задание 2</a:t>
            </a:r>
            <a:endParaRPr/>
          </a:p>
        </p:txBody>
      </p:sp>
      <p:sp>
        <p:nvSpPr>
          <p:cNvPr id="171" name="Google Shape;171;p5"/>
          <p:cNvSpPr txBox="1"/>
          <p:nvPr/>
        </p:nvSpPr>
        <p:spPr>
          <a:xfrm>
            <a:off x="1012724" y="1886938"/>
            <a:ext cx="10556842" cy="1366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Работа с величинами (время), использование схемы при решении задачи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347;p21">
            <a:extLst>
              <a:ext uri="{FF2B5EF4-FFF2-40B4-BE49-F238E27FC236}">
                <a16:creationId xmlns:a16="http://schemas.microsoft.com/office/drawing/2014/main" id="{EF6D5087-08AA-4ECF-AB9F-82EA190ED500}"/>
              </a:ext>
            </a:extLst>
          </p:cNvPr>
          <p:cNvSpPr txBox="1"/>
          <p:nvPr/>
        </p:nvSpPr>
        <p:spPr>
          <a:xfrm>
            <a:off x="532062" y="575895"/>
            <a:ext cx="1006595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8D9E"/>
                </a:solidFill>
                <a:latin typeface="Raleway"/>
                <a:ea typeface="Raleway"/>
                <a:cs typeface="Raleway"/>
                <a:sym typeface="Raleway"/>
              </a:rPr>
              <a:t>ФУНКЦИОНАЛЬНАЯ ГРАМОТНОСТЬ - 2022</a:t>
            </a:r>
          </a:p>
        </p:txBody>
      </p:sp>
      <p:graphicFrame>
        <p:nvGraphicFramePr>
          <p:cNvPr id="23" name="Google Shape;88;p17">
            <a:extLst>
              <a:ext uri="{FF2B5EF4-FFF2-40B4-BE49-F238E27FC236}">
                <a16:creationId xmlns:a16="http://schemas.microsoft.com/office/drawing/2014/main" id="{C13C6FA6-6A54-4AE3-B603-51D36D10A1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8153821"/>
              </p:ext>
            </p:extLst>
          </p:nvPr>
        </p:nvGraphicFramePr>
        <p:xfrm>
          <a:off x="1193533" y="3722561"/>
          <a:ext cx="10231655" cy="146829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471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Максимальный балл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1800" b="0" i="0" u="none" strike="noStrike" cap="none" dirty="0">
                          <a:solidFill>
                            <a:schemeClr val="bg1"/>
                          </a:solidFill>
                          <a:latin typeface="+mn-lt"/>
                          <a:sym typeface="Arial"/>
                        </a:rPr>
                        <a:t>Средний балл</a:t>
                      </a:r>
                      <a:endParaRPr sz="1800" b="0" i="0" u="none" strike="noStrike" cap="none" dirty="0">
                        <a:solidFill>
                          <a:schemeClr val="bg1"/>
                        </a:solidFill>
                        <a:latin typeface="+mn-lt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% выполнения задания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набравших максимальное количество баллов,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не справившихся с заданием,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8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3 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2,1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70%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16 чел., 31%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4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2 чел., 3,9%</a:t>
                      </a: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4" name="Google Shape;347;p21">
            <a:extLst>
              <a:ext uri="{FF2B5EF4-FFF2-40B4-BE49-F238E27FC236}">
                <a16:creationId xmlns:a16="http://schemas.microsoft.com/office/drawing/2014/main" id="{246A93B4-BC3B-457E-938A-1FDA27749DD1}"/>
              </a:ext>
            </a:extLst>
          </p:cNvPr>
          <p:cNvSpPr txBox="1"/>
          <p:nvPr/>
        </p:nvSpPr>
        <p:spPr>
          <a:xfrm>
            <a:off x="1012724" y="1343978"/>
            <a:ext cx="26256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u="sng" dirty="0">
                <a:solidFill>
                  <a:srgbClr val="008D9E"/>
                </a:solidFill>
                <a:latin typeface="Raleway"/>
                <a:ea typeface="Raleway"/>
                <a:cs typeface="Raleway"/>
                <a:sym typeface="Raleway"/>
              </a:rPr>
              <a:t>Задание 8</a:t>
            </a:r>
          </a:p>
        </p:txBody>
      </p:sp>
      <p:sp>
        <p:nvSpPr>
          <p:cNvPr id="25" name="Google Shape;347;p21">
            <a:extLst>
              <a:ext uri="{FF2B5EF4-FFF2-40B4-BE49-F238E27FC236}">
                <a16:creationId xmlns:a16="http://schemas.microsoft.com/office/drawing/2014/main" id="{D2E68E48-0DDE-4938-98EF-727629803902}"/>
              </a:ext>
            </a:extLst>
          </p:cNvPr>
          <p:cNvSpPr txBox="1"/>
          <p:nvPr/>
        </p:nvSpPr>
        <p:spPr>
          <a:xfrm>
            <a:off x="1012724" y="1886938"/>
            <a:ext cx="1055684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Работа с условными обозначениями (знаками), формулировка правил (запретов).</a:t>
            </a:r>
          </a:p>
        </p:txBody>
      </p:sp>
    </p:spTree>
    <p:extLst>
      <p:ext uri="{BB962C8B-B14F-4D97-AF65-F5344CB8AC3E}">
        <p14:creationId xmlns:p14="http://schemas.microsoft.com/office/powerpoint/2010/main" val="26388703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347;p21">
            <a:extLst>
              <a:ext uri="{FF2B5EF4-FFF2-40B4-BE49-F238E27FC236}">
                <a16:creationId xmlns:a16="http://schemas.microsoft.com/office/drawing/2014/main" id="{EF6D5087-08AA-4ECF-AB9F-82EA190ED500}"/>
              </a:ext>
            </a:extLst>
          </p:cNvPr>
          <p:cNvSpPr txBox="1"/>
          <p:nvPr/>
        </p:nvSpPr>
        <p:spPr>
          <a:xfrm>
            <a:off x="532062" y="575895"/>
            <a:ext cx="1006595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8D9E"/>
                </a:solidFill>
                <a:latin typeface="Raleway"/>
                <a:ea typeface="Raleway"/>
                <a:cs typeface="Raleway"/>
                <a:sym typeface="Raleway"/>
              </a:rPr>
              <a:t>ФУНКЦИОНАЛЬНАЯ ГРАМОТНОСТЬ - 2022</a:t>
            </a:r>
          </a:p>
        </p:txBody>
      </p:sp>
      <p:graphicFrame>
        <p:nvGraphicFramePr>
          <p:cNvPr id="23" name="Google Shape;88;p17">
            <a:extLst>
              <a:ext uri="{FF2B5EF4-FFF2-40B4-BE49-F238E27FC236}">
                <a16:creationId xmlns:a16="http://schemas.microsoft.com/office/drawing/2014/main" id="{C13C6FA6-6A54-4AE3-B603-51D36D10A1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9813549"/>
              </p:ext>
            </p:extLst>
          </p:nvPr>
        </p:nvGraphicFramePr>
        <p:xfrm>
          <a:off x="1193533" y="3722561"/>
          <a:ext cx="10231655" cy="146829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471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Максимальный балл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1800" b="0" i="0" u="none" strike="noStrike" cap="none" dirty="0">
                          <a:solidFill>
                            <a:schemeClr val="bg1"/>
                          </a:solidFill>
                          <a:latin typeface="+mn-lt"/>
                          <a:sym typeface="Arial"/>
                        </a:rPr>
                        <a:t>Средний балл</a:t>
                      </a:r>
                      <a:endParaRPr sz="1800" b="0" i="0" u="none" strike="noStrike" cap="none" dirty="0">
                        <a:solidFill>
                          <a:schemeClr val="bg1"/>
                        </a:solidFill>
                        <a:latin typeface="+mn-lt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% выполнения задания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набравших максимальное количество баллов,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Количество участников, не справившихся с заданием, %</a:t>
                      </a:r>
                      <a:endParaRPr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8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6 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2,9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48,3%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3 чел., 5,9 %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4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9 чел., 17,6%</a:t>
                      </a: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4" name="Google Shape;347;p21">
            <a:extLst>
              <a:ext uri="{FF2B5EF4-FFF2-40B4-BE49-F238E27FC236}">
                <a16:creationId xmlns:a16="http://schemas.microsoft.com/office/drawing/2014/main" id="{246A93B4-BC3B-457E-938A-1FDA27749DD1}"/>
              </a:ext>
            </a:extLst>
          </p:cNvPr>
          <p:cNvSpPr txBox="1"/>
          <p:nvPr/>
        </p:nvSpPr>
        <p:spPr>
          <a:xfrm>
            <a:off x="1012724" y="1343978"/>
            <a:ext cx="26256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u="sng" dirty="0">
                <a:solidFill>
                  <a:srgbClr val="008D9E"/>
                </a:solidFill>
                <a:latin typeface="Raleway"/>
                <a:ea typeface="Raleway"/>
                <a:cs typeface="Raleway"/>
                <a:sym typeface="Raleway"/>
              </a:rPr>
              <a:t>Задание 9</a:t>
            </a:r>
          </a:p>
        </p:txBody>
      </p:sp>
      <p:sp>
        <p:nvSpPr>
          <p:cNvPr id="25" name="Google Shape;347;p21">
            <a:extLst>
              <a:ext uri="{FF2B5EF4-FFF2-40B4-BE49-F238E27FC236}">
                <a16:creationId xmlns:a16="http://schemas.microsoft.com/office/drawing/2014/main" id="{D2E68E48-0DDE-4938-98EF-727629803902}"/>
              </a:ext>
            </a:extLst>
          </p:cNvPr>
          <p:cNvSpPr txBox="1"/>
          <p:nvPr/>
        </p:nvSpPr>
        <p:spPr>
          <a:xfrm>
            <a:off x="1012724" y="1826062"/>
            <a:ext cx="1055684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Написание отзыва (свои впечатления, пожелания и пр.) о посещении музея.</a:t>
            </a:r>
          </a:p>
        </p:txBody>
      </p:sp>
    </p:spTree>
    <p:extLst>
      <p:ext uri="{BB962C8B-B14F-4D97-AF65-F5344CB8AC3E}">
        <p14:creationId xmlns:p14="http://schemas.microsoft.com/office/powerpoint/2010/main" val="11763725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347;p21">
            <a:extLst>
              <a:ext uri="{FF2B5EF4-FFF2-40B4-BE49-F238E27FC236}">
                <a16:creationId xmlns:a16="http://schemas.microsoft.com/office/drawing/2014/main" id="{EF6D5087-08AA-4ECF-AB9F-82EA190ED500}"/>
              </a:ext>
            </a:extLst>
          </p:cNvPr>
          <p:cNvSpPr txBox="1"/>
          <p:nvPr/>
        </p:nvSpPr>
        <p:spPr>
          <a:xfrm>
            <a:off x="1126422" y="722199"/>
            <a:ext cx="1006595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8D9E"/>
                </a:solidFill>
                <a:latin typeface="Raleway"/>
                <a:ea typeface="Raleway"/>
                <a:cs typeface="Raleway"/>
                <a:sym typeface="Raleway"/>
              </a:rPr>
              <a:t>ФУНКЦИОНАЛЬНАЯ ГРАМОТНОСТЬ - 2022</a:t>
            </a:r>
          </a:p>
        </p:txBody>
      </p:sp>
      <p:graphicFrame>
        <p:nvGraphicFramePr>
          <p:cNvPr id="23" name="Google Shape;88;p17">
            <a:extLst>
              <a:ext uri="{FF2B5EF4-FFF2-40B4-BE49-F238E27FC236}">
                <a16:creationId xmlns:a16="http://schemas.microsoft.com/office/drawing/2014/main" id="{C13C6FA6-6A54-4AE3-B603-51D36D10A1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8458627"/>
              </p:ext>
            </p:extLst>
          </p:nvPr>
        </p:nvGraphicFramePr>
        <p:xfrm>
          <a:off x="1700785" y="1966913"/>
          <a:ext cx="9116568" cy="238269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6177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988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862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 u="sng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Лучший результат 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2400" b="1" u="none" strike="noStrike" cap="none" dirty="0">
                        <a:solidFill>
                          <a:schemeClr val="bg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(количество баллов, 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% выполнения задания)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 u="sng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Низкий результат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1800" b="1" i="0" u="none" strike="noStrike" cap="none" dirty="0">
                        <a:solidFill>
                          <a:schemeClr val="bg1"/>
                        </a:solidFill>
                        <a:latin typeface="Calibri"/>
                        <a:ea typeface="Raleway Medium"/>
                        <a:cs typeface="Raleway Medium"/>
                        <a:sym typeface="Raleway Medium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2400" b="1" i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(количество баллов, 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ru-RU" sz="2400" b="1" i="0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% выполнения задания)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D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8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32</a:t>
                      </a:r>
                      <a:r>
                        <a:rPr lang="ru-RU" sz="2400" u="none" strike="noStrike" cap="none" baseline="0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 </a:t>
                      </a: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балла, 94%</a:t>
                      </a:r>
                      <a:endParaRPr sz="1800" dirty="0">
                        <a:latin typeface="+mn-lt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Raleway Medium"/>
                          <a:cs typeface="Raleway Medium"/>
                          <a:sym typeface="Raleway Medium"/>
                        </a:rPr>
                        <a:t>8 баллов, 24%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+mn-lt"/>
                        <a:ea typeface="Raleway Medium"/>
                        <a:cs typeface="Raleway Medium"/>
                        <a:sym typeface="Raleway Medium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3648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20"/>
          <p:cNvSpPr/>
          <p:nvPr/>
        </p:nvSpPr>
        <p:spPr>
          <a:xfrm>
            <a:off x="2963921" y="3525395"/>
            <a:ext cx="2160000" cy="2160000"/>
          </a:xfrm>
          <a:custGeom>
            <a:avLst/>
            <a:gdLst/>
            <a:ahLst/>
            <a:cxnLst/>
            <a:rect l="l" t="t" r="r" b="b"/>
            <a:pathLst>
              <a:path w="2160000" h="2160000" extrusionOk="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20"/>
          <p:cNvSpPr/>
          <p:nvPr/>
        </p:nvSpPr>
        <p:spPr>
          <a:xfrm>
            <a:off x="2963921" y="3525395"/>
            <a:ext cx="2160000" cy="2160000"/>
          </a:xfrm>
          <a:prstGeom prst="blockArc">
            <a:avLst>
              <a:gd name="adj1" fmla="val 16284676"/>
              <a:gd name="adj2" fmla="val 7425400"/>
              <a:gd name="adj3" fmla="val 8777"/>
            </a:avLst>
          </a:prstGeom>
          <a:solidFill>
            <a:srgbClr val="DD54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20"/>
          <p:cNvSpPr txBox="1"/>
          <p:nvPr/>
        </p:nvSpPr>
        <p:spPr>
          <a:xfrm>
            <a:off x="3494532" y="4274907"/>
            <a:ext cx="108715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 dirty="0">
                <a:solidFill>
                  <a:srgbClr val="262626"/>
                </a:solidFill>
                <a:latin typeface="Raleway"/>
                <a:ea typeface="Raleway"/>
                <a:cs typeface="Raleway"/>
                <a:sym typeface="Raleway"/>
              </a:rPr>
              <a:t>63%</a:t>
            </a: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20"/>
          <p:cNvSpPr txBox="1"/>
          <p:nvPr/>
        </p:nvSpPr>
        <p:spPr>
          <a:xfrm>
            <a:off x="763066" y="560021"/>
            <a:ext cx="1017751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0" i="0" u="none" strike="noStrike" cap="none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ИТОГИ олимпиады </a:t>
            </a:r>
            <a:r>
              <a:rPr lang="ru-RU" sz="3600" b="0" i="0" u="none" strike="noStrike" cap="none" dirty="0">
                <a:solidFill>
                  <a:srgbClr val="F71763"/>
                </a:solidFill>
                <a:latin typeface="Raleway"/>
                <a:ea typeface="Raleway"/>
                <a:cs typeface="Raleway"/>
                <a:sym typeface="Raleway"/>
              </a:rPr>
              <a:t>«Сурские ласточки»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20"/>
          <p:cNvSpPr txBox="1"/>
          <p:nvPr/>
        </p:nvSpPr>
        <p:spPr>
          <a:xfrm>
            <a:off x="958135" y="1473147"/>
            <a:ext cx="1973367" cy="355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ru-RU" sz="2000" b="1" i="0" u="none" strike="noStrike" cap="none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МАТЕМАТИКА</a:t>
            </a:r>
            <a:endParaRPr sz="1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447" name="Google Shape;447;p20"/>
          <p:cNvSpPr txBox="1"/>
          <p:nvPr/>
        </p:nvSpPr>
        <p:spPr>
          <a:xfrm>
            <a:off x="2621719" y="5915912"/>
            <a:ext cx="2772481" cy="34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ru-RU" sz="2000" b="1" i="0" u="none" strike="noStrike" cap="none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РУССКИЙ ЯЗЫК</a:t>
            </a:r>
            <a:endParaRPr sz="1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448" name="Google Shape;448;p20"/>
          <p:cNvSpPr txBox="1"/>
          <p:nvPr/>
        </p:nvSpPr>
        <p:spPr>
          <a:xfrm>
            <a:off x="4153807" y="1450381"/>
            <a:ext cx="3594530" cy="355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ru-RU" sz="2000" b="1" i="0" u="none" strike="noStrike" cap="none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ЛИТЕРАТУРНОЕ ЧТЕНИЕ</a:t>
            </a:r>
            <a:endParaRPr sz="1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449" name="Google Shape;449;p20"/>
          <p:cNvSpPr txBox="1"/>
          <p:nvPr/>
        </p:nvSpPr>
        <p:spPr>
          <a:xfrm>
            <a:off x="8457156" y="1450381"/>
            <a:ext cx="2997536" cy="355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ru-RU" sz="2000" b="1" i="0" u="none" strike="noStrike" cap="none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ОКРУЖАЮЩИЙ МИР</a:t>
            </a:r>
            <a:endParaRPr sz="1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450" name="Google Shape;450;p20"/>
          <p:cNvSpPr txBox="1"/>
          <p:nvPr/>
        </p:nvSpPr>
        <p:spPr>
          <a:xfrm>
            <a:off x="5726670" y="5925709"/>
            <a:ext cx="5213913" cy="669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ru-RU" sz="2000" b="1" i="0" u="none" strike="noStrike" cap="none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ФУНКЦИОНАЛЬНАЯ ГРАМОТНОСТЬ</a:t>
            </a:r>
            <a:endParaRPr sz="1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451" name="Google Shape;451;p20"/>
          <p:cNvSpPr/>
          <p:nvPr/>
        </p:nvSpPr>
        <p:spPr>
          <a:xfrm>
            <a:off x="5044885" y="1916840"/>
            <a:ext cx="2160000" cy="2160000"/>
          </a:xfrm>
          <a:custGeom>
            <a:avLst/>
            <a:gdLst/>
            <a:ahLst/>
            <a:cxnLst/>
            <a:rect l="l" t="t" r="r" b="b"/>
            <a:pathLst>
              <a:path w="2160000" h="2160000" extrusionOk="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20"/>
          <p:cNvSpPr/>
          <p:nvPr/>
        </p:nvSpPr>
        <p:spPr>
          <a:xfrm>
            <a:off x="5031398" y="1909517"/>
            <a:ext cx="2160000" cy="2160000"/>
          </a:xfrm>
          <a:prstGeom prst="blockArc">
            <a:avLst>
              <a:gd name="adj1" fmla="val 16928661"/>
              <a:gd name="adj2" fmla="val 5368726"/>
              <a:gd name="adj3" fmla="val 8529"/>
            </a:avLst>
          </a:prstGeom>
          <a:solidFill>
            <a:srgbClr val="DD54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20"/>
          <p:cNvSpPr txBox="1"/>
          <p:nvPr/>
        </p:nvSpPr>
        <p:spPr>
          <a:xfrm>
            <a:off x="5229470" y="2636097"/>
            <a:ext cx="1653600" cy="10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dirty="0">
                <a:solidFill>
                  <a:srgbClr val="262626"/>
                </a:solidFill>
                <a:latin typeface="Raleway"/>
                <a:ea typeface="Raleway"/>
                <a:cs typeface="Raleway"/>
                <a:sym typeface="Raleway"/>
              </a:rPr>
              <a:t>46,6</a:t>
            </a:r>
            <a:r>
              <a:rPr lang="ru-RU" sz="3600" b="1" i="0" u="none" strike="noStrike" cap="none" dirty="0">
                <a:solidFill>
                  <a:srgbClr val="262626"/>
                </a:solidFill>
                <a:latin typeface="Raleway"/>
                <a:ea typeface="Raleway"/>
                <a:cs typeface="Raleway"/>
                <a:sym typeface="Raleway"/>
              </a:rPr>
              <a:t>%</a:t>
            </a: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20"/>
          <p:cNvSpPr/>
          <p:nvPr/>
        </p:nvSpPr>
        <p:spPr>
          <a:xfrm>
            <a:off x="7234817" y="3647980"/>
            <a:ext cx="2160000" cy="2160000"/>
          </a:xfrm>
          <a:custGeom>
            <a:avLst/>
            <a:gdLst/>
            <a:ahLst/>
            <a:cxnLst/>
            <a:rect l="l" t="t" r="r" b="b"/>
            <a:pathLst>
              <a:path w="2160000" h="2160000" extrusionOk="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20"/>
          <p:cNvSpPr/>
          <p:nvPr/>
        </p:nvSpPr>
        <p:spPr>
          <a:xfrm>
            <a:off x="7234817" y="3647980"/>
            <a:ext cx="2160000" cy="2160000"/>
          </a:xfrm>
          <a:prstGeom prst="blockArc">
            <a:avLst>
              <a:gd name="adj1" fmla="val 16284676"/>
              <a:gd name="adj2" fmla="val 8962983"/>
              <a:gd name="adj3" fmla="val 7642"/>
            </a:avLst>
          </a:prstGeom>
          <a:solidFill>
            <a:srgbClr val="DD54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20"/>
          <p:cNvSpPr txBox="1"/>
          <p:nvPr/>
        </p:nvSpPr>
        <p:spPr>
          <a:xfrm>
            <a:off x="7415144" y="4406111"/>
            <a:ext cx="1504644" cy="643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 dirty="0">
                <a:solidFill>
                  <a:srgbClr val="262626"/>
                </a:solidFill>
                <a:latin typeface="Raleway"/>
                <a:ea typeface="Raleway"/>
                <a:cs typeface="Raleway"/>
                <a:sym typeface="Raleway"/>
              </a:rPr>
              <a:t>68%</a:t>
            </a: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20"/>
          <p:cNvSpPr/>
          <p:nvPr/>
        </p:nvSpPr>
        <p:spPr>
          <a:xfrm>
            <a:off x="9294692" y="1924057"/>
            <a:ext cx="2160000" cy="2160000"/>
          </a:xfrm>
          <a:custGeom>
            <a:avLst/>
            <a:gdLst/>
            <a:ahLst/>
            <a:cxnLst/>
            <a:rect l="l" t="t" r="r" b="b"/>
            <a:pathLst>
              <a:path w="2160000" h="2160000" extrusionOk="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20"/>
          <p:cNvSpPr/>
          <p:nvPr/>
        </p:nvSpPr>
        <p:spPr>
          <a:xfrm>
            <a:off x="9294692" y="1924057"/>
            <a:ext cx="2160000" cy="2160000"/>
          </a:xfrm>
          <a:prstGeom prst="blockArc">
            <a:avLst>
              <a:gd name="adj1" fmla="val 1846156"/>
              <a:gd name="adj2" fmla="val 5368726"/>
              <a:gd name="adj3" fmla="val 8529"/>
            </a:avLst>
          </a:prstGeom>
          <a:solidFill>
            <a:srgbClr val="DD54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20"/>
          <p:cNvSpPr txBox="1"/>
          <p:nvPr/>
        </p:nvSpPr>
        <p:spPr>
          <a:xfrm>
            <a:off x="9574592" y="2636097"/>
            <a:ext cx="160019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 dirty="0">
                <a:solidFill>
                  <a:srgbClr val="262626"/>
                </a:solidFill>
                <a:latin typeface="Raleway"/>
                <a:ea typeface="Raleway"/>
                <a:cs typeface="Raleway"/>
                <a:sym typeface="Raleway"/>
              </a:rPr>
              <a:t>13,9%</a:t>
            </a: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20"/>
          <p:cNvSpPr/>
          <p:nvPr/>
        </p:nvSpPr>
        <p:spPr>
          <a:xfrm>
            <a:off x="875370" y="1916840"/>
            <a:ext cx="2160000" cy="2160000"/>
          </a:xfrm>
          <a:custGeom>
            <a:avLst/>
            <a:gdLst/>
            <a:ahLst/>
            <a:cxnLst/>
            <a:rect l="l" t="t" r="r" b="b"/>
            <a:pathLst>
              <a:path w="2160000" h="2160000" extrusionOk="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20"/>
          <p:cNvSpPr/>
          <p:nvPr/>
        </p:nvSpPr>
        <p:spPr>
          <a:xfrm>
            <a:off x="875370" y="1916840"/>
            <a:ext cx="2160000" cy="2160000"/>
          </a:xfrm>
          <a:prstGeom prst="blockArc">
            <a:avLst>
              <a:gd name="adj1" fmla="val 19365102"/>
              <a:gd name="adj2" fmla="val 5368726"/>
              <a:gd name="adj3" fmla="val 8529"/>
            </a:avLst>
          </a:prstGeom>
          <a:solidFill>
            <a:srgbClr val="DD54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20"/>
          <p:cNvSpPr txBox="1"/>
          <p:nvPr/>
        </p:nvSpPr>
        <p:spPr>
          <a:xfrm>
            <a:off x="1401240" y="2582100"/>
            <a:ext cx="108715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 dirty="0">
                <a:solidFill>
                  <a:srgbClr val="262626"/>
                </a:solidFill>
                <a:latin typeface="Raleway"/>
                <a:ea typeface="Raleway"/>
                <a:cs typeface="Raleway"/>
                <a:sym typeface="Raleway"/>
              </a:rPr>
              <a:t>33%</a:t>
            </a: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616D5D72-4639-4E31-907E-625E3DE23B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5865561"/>
              </p:ext>
            </p:extLst>
          </p:nvPr>
        </p:nvGraphicFramePr>
        <p:xfrm>
          <a:off x="462013" y="719666"/>
          <a:ext cx="11454063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6"/>
          <p:cNvSpPr txBox="1"/>
          <p:nvPr/>
        </p:nvSpPr>
        <p:spPr>
          <a:xfrm>
            <a:off x="1012724" y="737727"/>
            <a:ext cx="612699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>
                <a:solidFill>
                  <a:srgbClr val="6E33B7"/>
                </a:solidFill>
                <a:latin typeface="Raleway"/>
                <a:ea typeface="Raleway"/>
                <a:cs typeface="Raleway"/>
                <a:sym typeface="Raleway"/>
              </a:rPr>
              <a:t>МАТЕМАТИКА - 2022</a:t>
            </a:r>
            <a:endParaRPr/>
          </a:p>
        </p:txBody>
      </p:sp>
      <p:graphicFrame>
        <p:nvGraphicFramePr>
          <p:cNvPr id="177" name="Google Shape;177;p6"/>
          <p:cNvGraphicFramePr/>
          <p:nvPr/>
        </p:nvGraphicFramePr>
        <p:xfrm>
          <a:off x="1193533" y="3722561"/>
          <a:ext cx="10231650" cy="1468285"/>
        </p:xfrm>
        <a:graphic>
          <a:graphicData uri="http://schemas.openxmlformats.org/drawingml/2006/table">
            <a:tbl>
              <a:tblPr firstRow="1" bandRow="1">
                <a:noFill/>
                <a:tableStyleId>{848DE842-0DCF-44B2-90E3-A4E7FDBB726B}</a:tableStyleId>
              </a:tblPr>
              <a:tblGrid>
                <a:gridCol w="147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Максимальный балл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Средний балл</a:t>
                      </a:r>
                      <a:endParaRPr sz="18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 выполнения задания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набравших максимальное количество баллов,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не справившихся с заданием,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0,2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6 %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чел., 4 %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50 чел., 93 %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8" name="Google Shape;178;p6"/>
          <p:cNvSpPr txBox="1"/>
          <p:nvPr/>
        </p:nvSpPr>
        <p:spPr>
          <a:xfrm>
            <a:off x="1012724" y="1343978"/>
            <a:ext cx="26256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0" i="0" u="sng" strike="noStrike" cap="none">
                <a:solidFill>
                  <a:srgbClr val="6E33B7"/>
                </a:solidFill>
                <a:latin typeface="Raleway"/>
                <a:ea typeface="Raleway"/>
                <a:cs typeface="Raleway"/>
                <a:sym typeface="Raleway"/>
              </a:rPr>
              <a:t>Задание 3</a:t>
            </a:r>
            <a:endParaRPr/>
          </a:p>
        </p:txBody>
      </p:sp>
      <p:sp>
        <p:nvSpPr>
          <p:cNvPr id="179" name="Google Shape;179;p6"/>
          <p:cNvSpPr txBox="1"/>
          <p:nvPr/>
        </p:nvSpPr>
        <p:spPr>
          <a:xfrm>
            <a:off x="1012724" y="1886938"/>
            <a:ext cx="10556842" cy="1376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Геометрический материал, нахождение периметра по известной площади фигуры, состоящей из одинаковых квадратиков.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7"/>
          <p:cNvSpPr txBox="1"/>
          <p:nvPr/>
        </p:nvSpPr>
        <p:spPr>
          <a:xfrm>
            <a:off x="1012724" y="737727"/>
            <a:ext cx="612699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>
                <a:solidFill>
                  <a:srgbClr val="6E33B7"/>
                </a:solidFill>
                <a:latin typeface="Raleway"/>
                <a:ea typeface="Raleway"/>
                <a:cs typeface="Raleway"/>
                <a:sym typeface="Raleway"/>
              </a:rPr>
              <a:t>МАТЕМАТИКА - 2022</a:t>
            </a:r>
            <a:endParaRPr/>
          </a:p>
        </p:txBody>
      </p:sp>
      <p:graphicFrame>
        <p:nvGraphicFramePr>
          <p:cNvPr id="185" name="Google Shape;185;p7"/>
          <p:cNvGraphicFramePr/>
          <p:nvPr>
            <p:extLst>
              <p:ext uri="{D42A27DB-BD31-4B8C-83A1-F6EECF244321}">
                <p14:modId xmlns:p14="http://schemas.microsoft.com/office/powerpoint/2010/main" val="2574476194"/>
              </p:ext>
            </p:extLst>
          </p:nvPr>
        </p:nvGraphicFramePr>
        <p:xfrm>
          <a:off x="1193533" y="3722561"/>
          <a:ext cx="10231650" cy="1468285"/>
        </p:xfrm>
        <a:graphic>
          <a:graphicData uri="http://schemas.openxmlformats.org/drawingml/2006/table">
            <a:tbl>
              <a:tblPr firstRow="1" bandRow="1">
                <a:noFill/>
                <a:tableStyleId>{848DE842-0DCF-44B2-90E3-A4E7FDBB726B}</a:tableStyleId>
              </a:tblPr>
              <a:tblGrid>
                <a:gridCol w="147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Максимальный балл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Средний балл</a:t>
                      </a:r>
                      <a:endParaRPr sz="18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% выполнения задания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набравших максимальное количество баллов,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не справившихся с заданием,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 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1,6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32 %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 чел., 20 %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 чел., 55 %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6" name="Google Shape;186;p7"/>
          <p:cNvSpPr txBox="1"/>
          <p:nvPr/>
        </p:nvSpPr>
        <p:spPr>
          <a:xfrm>
            <a:off x="1012724" y="1343978"/>
            <a:ext cx="26256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0" i="0" u="sng" strike="noStrike" cap="none">
                <a:solidFill>
                  <a:srgbClr val="6E33B7"/>
                </a:solidFill>
                <a:latin typeface="Raleway"/>
                <a:ea typeface="Raleway"/>
                <a:cs typeface="Raleway"/>
                <a:sym typeface="Raleway"/>
              </a:rPr>
              <a:t>Задание 4</a:t>
            </a:r>
            <a:endParaRPr/>
          </a:p>
        </p:txBody>
      </p:sp>
      <p:sp>
        <p:nvSpPr>
          <p:cNvPr id="187" name="Google Shape;187;p7"/>
          <p:cNvSpPr txBox="1"/>
          <p:nvPr/>
        </p:nvSpPr>
        <p:spPr>
          <a:xfrm>
            <a:off x="1012724" y="1886938"/>
            <a:ext cx="1055684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Логическая задача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8"/>
          <p:cNvSpPr txBox="1"/>
          <p:nvPr/>
        </p:nvSpPr>
        <p:spPr>
          <a:xfrm>
            <a:off x="1012724" y="737727"/>
            <a:ext cx="612699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>
                <a:solidFill>
                  <a:srgbClr val="6E33B7"/>
                </a:solidFill>
                <a:latin typeface="Raleway"/>
                <a:ea typeface="Raleway"/>
                <a:cs typeface="Raleway"/>
                <a:sym typeface="Raleway"/>
              </a:rPr>
              <a:t>МАТЕМАТИКА - 2022</a:t>
            </a:r>
            <a:endParaRPr/>
          </a:p>
        </p:txBody>
      </p:sp>
      <p:graphicFrame>
        <p:nvGraphicFramePr>
          <p:cNvPr id="193" name="Google Shape;193;p8"/>
          <p:cNvGraphicFramePr/>
          <p:nvPr/>
        </p:nvGraphicFramePr>
        <p:xfrm>
          <a:off x="1193533" y="3722561"/>
          <a:ext cx="10231650" cy="1468285"/>
        </p:xfrm>
        <a:graphic>
          <a:graphicData uri="http://schemas.openxmlformats.org/drawingml/2006/table">
            <a:tbl>
              <a:tblPr firstRow="1" bandRow="1">
                <a:noFill/>
                <a:tableStyleId>{848DE842-0DCF-44B2-90E3-A4E7FDBB726B}</a:tableStyleId>
              </a:tblPr>
              <a:tblGrid>
                <a:gridCol w="147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Максимальный балл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Средний балл</a:t>
                      </a:r>
                      <a:endParaRPr sz="18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% выполнения задания</a:t>
                      </a:r>
                      <a:endParaRPr sz="1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набравших максимальное количество баллов,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не справившихся с заданием,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1,4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34 %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 чел., 28 %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 чел., 57 %</a:t>
                      </a:r>
                      <a:endParaRPr sz="240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94" name="Google Shape;194;p8"/>
          <p:cNvSpPr txBox="1"/>
          <p:nvPr/>
        </p:nvSpPr>
        <p:spPr>
          <a:xfrm>
            <a:off x="1012724" y="1343978"/>
            <a:ext cx="26256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0" i="0" u="sng" strike="noStrike" cap="none">
                <a:solidFill>
                  <a:srgbClr val="6E33B7"/>
                </a:solidFill>
                <a:latin typeface="Raleway"/>
                <a:ea typeface="Raleway"/>
                <a:cs typeface="Raleway"/>
                <a:sym typeface="Raleway"/>
              </a:rPr>
              <a:t>Задание 5</a:t>
            </a:r>
            <a:endParaRPr/>
          </a:p>
        </p:txBody>
      </p:sp>
      <p:sp>
        <p:nvSpPr>
          <p:cNvPr id="195" name="Google Shape;195;p8"/>
          <p:cNvSpPr txBox="1"/>
          <p:nvPr/>
        </p:nvSpPr>
        <p:spPr>
          <a:xfrm>
            <a:off x="1012724" y="1886938"/>
            <a:ext cx="1055684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Решение задачи на основе данных таблицы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9"/>
          <p:cNvSpPr txBox="1"/>
          <p:nvPr/>
        </p:nvSpPr>
        <p:spPr>
          <a:xfrm>
            <a:off x="1012724" y="737727"/>
            <a:ext cx="612699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>
                <a:solidFill>
                  <a:srgbClr val="6E33B7"/>
                </a:solidFill>
                <a:latin typeface="Raleway"/>
                <a:ea typeface="Raleway"/>
                <a:cs typeface="Raleway"/>
                <a:sym typeface="Raleway"/>
              </a:rPr>
              <a:t>МАТЕМАТИКА - 2022</a:t>
            </a:r>
            <a:endParaRPr/>
          </a:p>
        </p:txBody>
      </p:sp>
      <p:graphicFrame>
        <p:nvGraphicFramePr>
          <p:cNvPr id="201" name="Google Shape;201;p9"/>
          <p:cNvGraphicFramePr/>
          <p:nvPr/>
        </p:nvGraphicFramePr>
        <p:xfrm>
          <a:off x="1193533" y="3722561"/>
          <a:ext cx="10231650" cy="1468285"/>
        </p:xfrm>
        <a:graphic>
          <a:graphicData uri="http://schemas.openxmlformats.org/drawingml/2006/table">
            <a:tbl>
              <a:tblPr firstRow="1" bandRow="1">
                <a:noFill/>
                <a:tableStyleId>{848DE842-0DCF-44B2-90E3-A4E7FDBB726B}</a:tableStyleId>
              </a:tblPr>
              <a:tblGrid>
                <a:gridCol w="147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8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9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Максимальный балл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Средний балл</a:t>
                      </a:r>
                      <a:endParaRPr sz="18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% выполнения задания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набравших максимальное количество баллов,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b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участников, не справившихся с заданием, %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13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 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3,6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51 %</a:t>
                      </a: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 чел., 37 %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ru-RU" sz="240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 чел., 27 %</a:t>
                      </a:r>
                      <a:endParaRPr sz="240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02" name="Google Shape;202;p9"/>
          <p:cNvSpPr txBox="1"/>
          <p:nvPr/>
        </p:nvSpPr>
        <p:spPr>
          <a:xfrm>
            <a:off x="1012724" y="1343978"/>
            <a:ext cx="26256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0" i="0" u="sng" strike="noStrike" cap="none">
                <a:solidFill>
                  <a:srgbClr val="6E33B7"/>
                </a:solidFill>
                <a:latin typeface="Raleway"/>
                <a:ea typeface="Raleway"/>
                <a:cs typeface="Raleway"/>
                <a:sym typeface="Raleway"/>
              </a:rPr>
              <a:t>Задание 6</a:t>
            </a:r>
            <a:endParaRPr/>
          </a:p>
        </p:txBody>
      </p:sp>
      <p:sp>
        <p:nvSpPr>
          <p:cNvPr id="203" name="Google Shape;203;p9"/>
          <p:cNvSpPr txBox="1"/>
          <p:nvPr/>
        </p:nvSpPr>
        <p:spPr>
          <a:xfrm>
            <a:off x="1012724" y="1886938"/>
            <a:ext cx="1055684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Математический ребус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0069_Cox_Template_SlidesMani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2474</Words>
  <Application>Microsoft Office PowerPoint</Application>
  <PresentationFormat>Широкоэкранный</PresentationFormat>
  <Paragraphs>639</Paragraphs>
  <Slides>54</Slides>
  <Notes>54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59" baseType="lpstr">
      <vt:lpstr>Raleway Medium</vt:lpstr>
      <vt:lpstr>Arial</vt:lpstr>
      <vt:lpstr>Raleway</vt:lpstr>
      <vt:lpstr>Calibri</vt:lpstr>
      <vt:lpstr>0069_Cox_Template_SlidesMania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 Madness</dc:creator>
  <cp:lastModifiedBy>Паникар М М</cp:lastModifiedBy>
  <cp:revision>18</cp:revision>
  <dcterms:modified xsi:type="dcterms:W3CDTF">2023-01-11T12:44:16Z</dcterms:modified>
</cp:coreProperties>
</file>